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305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5" r:id="rId13"/>
    <p:sldId id="324" r:id="rId14"/>
    <p:sldId id="327" r:id="rId15"/>
    <p:sldId id="326" r:id="rId16"/>
  </p:sldIdLst>
  <p:sldSz cx="9144000" cy="6858000" type="screen4x3"/>
  <p:notesSz cx="6662738" cy="98663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31" userDrawn="1">
          <p15:clr>
            <a:srgbClr val="A4A3A4"/>
          </p15:clr>
        </p15:guide>
        <p15:guide id="3" pos="29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2C64"/>
    <a:srgbClr val="FDB71A"/>
    <a:srgbClr val="CF202E"/>
    <a:srgbClr val="109647"/>
    <a:srgbClr val="CC3300"/>
    <a:srgbClr val="FF33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6364" autoAdjust="0"/>
  </p:normalViewPr>
  <p:slideViewPr>
    <p:cSldViewPr snapToGrid="0" showGuides="1">
      <p:cViewPr varScale="1">
        <p:scale>
          <a:sx n="76" d="100"/>
          <a:sy n="76" d="100"/>
        </p:scale>
        <p:origin x="1627" y="48"/>
      </p:cViewPr>
      <p:guideLst>
        <p:guide orient="horz" pos="2160"/>
        <p:guide pos="431"/>
        <p:guide pos="29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t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endParaRPr lang="sl-SI" altLang="sl-SI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endParaRPr lang="sl-SI" altLang="sl-SI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8876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b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endParaRPr lang="sl-SI" altLang="sl-SI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72600"/>
            <a:ext cx="28876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fld id="{4FE2D5D5-39FC-4CB2-B25D-7554BE940BF9}" type="slidenum">
              <a:rPr lang="en-GB" altLang="sl-SI"/>
              <a:pPr/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650908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BDAD7D-D01D-460B-A4CF-81E0795CCC99}" type="datetimeFigureOut">
              <a:rPr lang="sl-SI" smtClean="0"/>
              <a:t>2. 12. 2019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1250" y="1233488"/>
            <a:ext cx="4440238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48213"/>
            <a:ext cx="5329238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8876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3488" y="9371013"/>
            <a:ext cx="288766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4FD2C-32F4-459A-9281-90C7955F185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260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Proračun</a:t>
            </a:r>
            <a:r>
              <a:rPr lang="sl-SI" baseline="0" dirty="0" smtClean="0"/>
              <a:t> se na aktivnosti povečuje, trend se bo nadaljeval. EK prepoznava mobilnost kot enega ključnih dejavnikov, ki prispeva k enotnemu EU prostoru, dodana vrednost mobilnosti oziroma pretoka ljudi in idej je neprecenljiva kot tudi sami poročate v končnih poročilih. Posamezniki ostanejo v tujini, se zaposlijo, se vrnejo z odličnimi idejami, bolj samostojni itd. </a:t>
            </a:r>
          </a:p>
          <a:p>
            <a:r>
              <a:rPr lang="sl-SI" baseline="0" dirty="0" smtClean="0"/>
              <a:t>Rok za prijavo je 5. februar</a:t>
            </a:r>
          </a:p>
          <a:p>
            <a:r>
              <a:rPr lang="sl-SI" baseline="0" dirty="0" smtClean="0"/>
              <a:t>Prijava je spletna, ….</a:t>
            </a:r>
            <a:endParaRPr lang="sl-SI" b="1" baseline="0" dirty="0" smtClean="0">
              <a:solidFill>
                <a:schemeClr val="tx2"/>
              </a:solidFill>
            </a:endParaRPr>
          </a:p>
          <a:p>
            <a:r>
              <a:rPr lang="sl-SI" baseline="0" dirty="0" smtClean="0"/>
              <a:t>Projekti mobilnosti med programskimi državami trajajo 16 ali 24 mesecev. Kolikor vam ostaja neporabljen denar pri projektih s trajanjem 16 mesecev vam priporočamo, da premislite o morebitni prijavi 24 mesečnih projektov. Še vedno obstaja možnost oddati zahtevek za podaljšanje …</a:t>
            </a:r>
          </a:p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4FD2C-32F4-459A-9281-90C7955F185A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53210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Za konzorcij je druga prijavnica. </a:t>
            </a:r>
          </a:p>
          <a:p>
            <a:r>
              <a:rPr lang="sl-SI" dirty="0" smtClean="0"/>
              <a:t>Konzorcijska prijava poteka vzporedno,</a:t>
            </a:r>
            <a:r>
              <a:rPr lang="sl-SI" baseline="0" dirty="0" smtClean="0"/>
              <a:t> rok za prijavo je isti.</a:t>
            </a:r>
          </a:p>
          <a:p>
            <a:r>
              <a:rPr lang="sl-SI" baseline="0" dirty="0" smtClean="0"/>
              <a:t>Vsi člani, partnerji konzorcija morajo imeti sedež v isti državi. </a:t>
            </a:r>
          </a:p>
          <a:p>
            <a:r>
              <a:rPr lang="sl-SI" baseline="0" dirty="0" smtClean="0"/>
              <a:t>Prijavo se ocenjuje po kriterijih.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dirty="0" smtClean="0"/>
              <a:t>ustreznost konzorcija – vsaj 2 VŠI in 1 podjetje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dirty="0" smtClean="0"/>
              <a:t>kakovost sestave konzorcija – kompatibilnost partnerjev, sinergije med partnerji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dirty="0" smtClean="0"/>
              <a:t>kakovost zasnove in izvedbe aktivnosti – praktični dogovori, organizacijska</a:t>
            </a:r>
            <a:r>
              <a:rPr lang="sl-SI" baseline="0" dirty="0" smtClean="0"/>
              <a:t> shema –kdo in za kaj je odgovoren, kje se izvede izbor kandidatov ipd.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dirty="0" smtClean="0"/>
              <a:t>učinek in razširjanje – na več ravneh se kažejo učinki, </a:t>
            </a:r>
            <a:r>
              <a:rPr lang="sl-SI" baseline="0" dirty="0" smtClean="0"/>
              <a:t>tudi vaše ciljne skupine, ki jim želite posredovati znanje, informacijo so različne ipd. </a:t>
            </a:r>
          </a:p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4FD2C-32F4-459A-9281-90C7955F185A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11737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Na kratko – res zelo na kratko še</a:t>
            </a:r>
            <a:r>
              <a:rPr lang="sl-SI" baseline="0" dirty="0" smtClean="0"/>
              <a:t> finančni vidik:</a:t>
            </a:r>
          </a:p>
          <a:p>
            <a:pPr marL="171450" indent="-171450">
              <a:buFontTx/>
              <a:buChar char="-"/>
            </a:pPr>
            <a:r>
              <a:rPr lang="sl-SI" baseline="0" dirty="0" smtClean="0"/>
              <a:t>Ponovno opozorimo na povprečja</a:t>
            </a:r>
          </a:p>
          <a:p>
            <a:pPr marL="171450" indent="-171450">
              <a:buFontTx/>
              <a:buChar char="-"/>
            </a:pPr>
            <a:r>
              <a:rPr lang="sl-SI" baseline="0" dirty="0" smtClean="0"/>
              <a:t>izredni stroški ostajajo možnost – vendar je to pomembno šele v izvedbeni fazi. </a:t>
            </a:r>
          </a:p>
          <a:p>
            <a:pPr marL="171450" indent="-171450">
              <a:buFontTx/>
              <a:buChar char="-"/>
            </a:pPr>
            <a:r>
              <a:rPr lang="sl-SI" baseline="0" dirty="0" smtClean="0"/>
              <a:t>So </a:t>
            </a:r>
            <a:r>
              <a:rPr lang="sl-SI" u="sng" baseline="0" dirty="0" smtClean="0"/>
              <a:t>3 ciljne skupine </a:t>
            </a:r>
            <a:r>
              <a:rPr lang="sl-SI" baseline="0" dirty="0" smtClean="0"/>
              <a:t>držav … </a:t>
            </a:r>
          </a:p>
          <a:p>
            <a:pPr marL="0" indent="0">
              <a:buFontTx/>
              <a:buNone/>
            </a:pPr>
            <a:r>
              <a:rPr lang="sl-SI" baseline="0" dirty="0" smtClean="0"/>
              <a:t>-  Vsa pravila, ki zadevajo financiranje, upravičenost do sredstev, porabo, prenose so navedena v PRILOGI 3, ki je del Sporazuma </a:t>
            </a:r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4FD2C-32F4-459A-9281-90C7955F185A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90039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" y="4208030"/>
            <a:ext cx="8610600" cy="927850"/>
          </a:xfrm>
        </p:spPr>
        <p:txBody>
          <a:bodyPr/>
          <a:lstStyle>
            <a:lvl1pPr algn="ctr">
              <a:defRPr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" y="5097780"/>
            <a:ext cx="8610600" cy="788474"/>
          </a:xfrm>
        </p:spPr>
        <p:txBody>
          <a:bodyPr/>
          <a:lstStyle>
            <a:lvl1pPr marL="0" indent="0" algn="ctr">
              <a:buNone/>
              <a:defRPr sz="3000" b="1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l-SI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C22C34-D954-45B8-A5B2-A6BCECCB05CE}" type="slidenum">
              <a:rPr lang="en-GB" altLang="sl-SI"/>
              <a:pPr/>
              <a:t>‹#›</a:t>
            </a:fld>
            <a:endParaRPr lang="en-GB" altLang="sl-SI"/>
          </a:p>
        </p:txBody>
      </p:sp>
      <p:pic>
        <p:nvPicPr>
          <p:cNvPr id="8" name="Picture 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38300" y="2192734"/>
            <a:ext cx="2707580" cy="121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4604703" y="1756092"/>
            <a:ext cx="0" cy="1800225"/>
          </a:xfrm>
          <a:prstGeom prst="line">
            <a:avLst/>
          </a:prstGeom>
          <a:ln>
            <a:solidFill>
              <a:srgbClr val="2E31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952" y="999271"/>
            <a:ext cx="3599695" cy="359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6486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2362200" cy="5295900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sl-SI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6700" y="609600"/>
            <a:ext cx="6096000" cy="5295900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604639-431C-4942-8112-D7D9E18D0251}" type="slidenum">
              <a:rPr lang="en-GB" altLang="sl-SI"/>
              <a:pPr/>
              <a:t>‹#›</a:t>
            </a:fld>
            <a:endParaRPr lang="en-GB" altLang="sl-SI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42900" y="6035040"/>
            <a:ext cx="8526780" cy="15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" y="5913121"/>
            <a:ext cx="2228583" cy="998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50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" y="1215390"/>
            <a:ext cx="6789420" cy="662940"/>
          </a:xfrm>
        </p:spPr>
        <p:txBody>
          <a:bodyPr/>
          <a:lstStyle>
            <a:lvl1pPr algn="l">
              <a:defRPr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" y="1981200"/>
            <a:ext cx="8564880" cy="3901440"/>
          </a:xfrm>
        </p:spPr>
        <p:txBody>
          <a:bodyPr/>
          <a:lstStyle>
            <a:lvl1pPr>
              <a:defRPr sz="26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56B52-9669-46D1-8576-1993C4D391AB}" type="slidenum">
              <a:rPr lang="en-GB" altLang="sl-SI"/>
              <a:pPr/>
              <a:t>‹#›</a:t>
            </a:fld>
            <a:endParaRPr lang="en-GB" altLang="sl-SI"/>
          </a:p>
        </p:txBody>
      </p:sp>
      <p:pic>
        <p:nvPicPr>
          <p:cNvPr id="8" name="Picture 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" y="5913121"/>
            <a:ext cx="2228583" cy="998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 userDrawn="1"/>
        </p:nvCxnSpPr>
        <p:spPr>
          <a:xfrm>
            <a:off x="342900" y="6035040"/>
            <a:ext cx="8526780" cy="15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0" y="-900000"/>
            <a:ext cx="3599695" cy="359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9567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  <p15:guide id="2" pos="22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4399281"/>
            <a:ext cx="8519160" cy="645160"/>
          </a:xfrm>
        </p:spPr>
        <p:txBody>
          <a:bodyPr anchor="t"/>
          <a:lstStyle>
            <a:lvl1pPr algn="l">
              <a:defRPr sz="3600" b="1" cap="all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sl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6701" y="5151120"/>
            <a:ext cx="6697980" cy="579120"/>
          </a:xfrm>
        </p:spPr>
        <p:txBody>
          <a:bodyPr anchor="t"/>
          <a:lstStyle>
            <a:lvl1pPr marL="0" indent="0">
              <a:buNone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C86A63-647F-405E-A039-6CF40232DC01}" type="slidenum">
              <a:rPr lang="en-GB" altLang="sl-SI"/>
              <a:pPr/>
              <a:t>‹#›</a:t>
            </a:fld>
            <a:endParaRPr lang="en-GB" altLang="sl-SI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342900" y="6035040"/>
            <a:ext cx="8526780" cy="15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Picture 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" y="5913121"/>
            <a:ext cx="2228583" cy="998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0" y="-900000"/>
            <a:ext cx="3599695" cy="359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478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609600"/>
            <a:ext cx="7033260" cy="1143000"/>
          </a:xfrm>
        </p:spPr>
        <p:txBody>
          <a:bodyPr/>
          <a:lstStyle>
            <a:lvl1pPr algn="l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" y="1981200"/>
            <a:ext cx="4008120" cy="3878580"/>
          </a:xfrm>
        </p:spPr>
        <p:txBody>
          <a:bodyPr/>
          <a:lstStyle>
            <a:lvl1pPr>
              <a:defRPr sz="26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2460" y="1981200"/>
            <a:ext cx="4434840" cy="3878580"/>
          </a:xfrm>
        </p:spPr>
        <p:txBody>
          <a:bodyPr/>
          <a:lstStyle>
            <a:lvl1pPr>
              <a:defRPr sz="26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ABBDE4-87B1-4F5A-8CC9-57E8958A6A75}" type="slidenum">
              <a:rPr lang="en-GB" altLang="sl-SI"/>
              <a:pPr/>
              <a:t>‹#›</a:t>
            </a:fld>
            <a:endParaRPr lang="en-GB" altLang="sl-SI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342900" y="6035040"/>
            <a:ext cx="8526780" cy="15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Picture 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" y="5913121"/>
            <a:ext cx="2228583" cy="998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807" y="-900000"/>
            <a:ext cx="3599695" cy="359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7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274638"/>
            <a:ext cx="8351520" cy="1143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sl-S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1" y="1492251"/>
            <a:ext cx="4137659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321" y="2174875"/>
            <a:ext cx="4137659" cy="3692525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760" y="1492251"/>
            <a:ext cx="4320539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760" y="2174875"/>
            <a:ext cx="4320539" cy="3692525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9C48BB-20D8-4561-B286-65BFECCCFB84}" type="slidenum">
              <a:rPr lang="en-GB" altLang="sl-SI"/>
              <a:pPr/>
              <a:t>‹#›</a:t>
            </a:fld>
            <a:endParaRPr lang="en-GB" altLang="sl-SI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342900" y="6035040"/>
            <a:ext cx="8526780" cy="15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" y="5913121"/>
            <a:ext cx="2228583" cy="998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0" y="-900000"/>
            <a:ext cx="3599695" cy="359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208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3D97F4-3C50-480B-84E4-CFAA7A92B535}" type="slidenum">
              <a:rPr lang="en-GB" altLang="sl-SI"/>
              <a:pPr/>
              <a:t>‹#›</a:t>
            </a:fld>
            <a:endParaRPr lang="en-GB" altLang="sl-SI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3"/>
          </p:nvPr>
        </p:nvSpPr>
        <p:spPr>
          <a:xfrm>
            <a:off x="320040" y="334963"/>
            <a:ext cx="7055485" cy="553243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342900" y="6035040"/>
            <a:ext cx="8526780" cy="15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Picture 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" y="5913121"/>
            <a:ext cx="2228583" cy="998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0" y="-900000"/>
            <a:ext cx="3599695" cy="359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11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1" y="1790700"/>
            <a:ext cx="3048000" cy="68834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2820" y="1790701"/>
            <a:ext cx="5364480" cy="4076700"/>
          </a:xfrm>
        </p:spPr>
        <p:txBody>
          <a:bodyPr/>
          <a:lstStyle>
            <a:lvl1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7661" y="2601278"/>
            <a:ext cx="3048000" cy="331450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F959D-E5D6-4B92-B50D-10F0FD79E911}" type="slidenum">
              <a:rPr lang="en-GB" altLang="sl-SI"/>
              <a:pPr/>
              <a:t>‹#›</a:t>
            </a:fld>
            <a:endParaRPr lang="en-GB" altLang="sl-SI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42900" y="6035040"/>
            <a:ext cx="8526780" cy="15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" y="5913121"/>
            <a:ext cx="2228583" cy="998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0" y="-900000"/>
            <a:ext cx="3599695" cy="359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470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60" y="4815840"/>
            <a:ext cx="6961128" cy="601981"/>
          </a:xfrm>
        </p:spPr>
        <p:txBody>
          <a:bodyPr anchor="ctr"/>
          <a:lstStyle>
            <a:lvl1pPr algn="l"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sl-SI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7561" y="327660"/>
            <a:ext cx="6961128" cy="43999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sl-SI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7560" y="5382577"/>
            <a:ext cx="6961128" cy="55340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216830-1F2B-4432-A2FE-E618F14CA0C9}" type="slidenum">
              <a:rPr lang="en-GB" altLang="sl-SI"/>
              <a:pPr/>
              <a:t>‹#›</a:t>
            </a:fld>
            <a:endParaRPr lang="en-GB" altLang="sl-SI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342900" y="6035040"/>
            <a:ext cx="8526780" cy="15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Picture 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" y="5913121"/>
            <a:ext cx="2228583" cy="998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0" y="-900000"/>
            <a:ext cx="3599695" cy="359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827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609600"/>
            <a:ext cx="7124700" cy="1143000"/>
          </a:xfrm>
        </p:spPr>
        <p:txBody>
          <a:bodyPr/>
          <a:lstStyle>
            <a:lvl1pPr algn="l"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sl-SI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6700" y="1981200"/>
            <a:ext cx="8610599" cy="3931920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9ABC7D-525E-46B6-B787-C3332CF9D732}" type="slidenum">
              <a:rPr lang="en-GB" altLang="sl-SI"/>
              <a:pPr/>
              <a:t>‹#›</a:t>
            </a:fld>
            <a:endParaRPr lang="en-GB" altLang="sl-SI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42900" y="6035040"/>
            <a:ext cx="8526780" cy="15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" y="5913121"/>
            <a:ext cx="2228583" cy="998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0" y="-900000"/>
            <a:ext cx="3599695" cy="359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391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78205" y="1181099"/>
            <a:ext cx="8614335" cy="780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smtClean="0"/>
              <a:t>Click to edit Master title style</a:t>
            </a:r>
            <a:endParaRPr lang="en-GB" altLang="sl-SI" dirty="0" smtClean="0"/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6700" y="1981200"/>
            <a:ext cx="8602980" cy="4061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smtClean="0"/>
              <a:t>Edit Master text styles</a:t>
            </a:r>
          </a:p>
          <a:p>
            <a:pPr lvl="1"/>
            <a:r>
              <a:rPr lang="en-US" altLang="sl-SI" smtClean="0"/>
              <a:t>Second level</a:t>
            </a:r>
          </a:p>
          <a:p>
            <a:pPr lvl="2"/>
            <a:r>
              <a:rPr lang="en-US" altLang="sl-SI" smtClean="0"/>
              <a:t>Third level</a:t>
            </a:r>
          </a:p>
          <a:p>
            <a:pPr lvl="3"/>
            <a:r>
              <a:rPr lang="en-US" altLang="sl-SI" smtClean="0"/>
              <a:t>Fourth level</a:t>
            </a:r>
          </a:p>
          <a:p>
            <a:pPr lvl="4"/>
            <a:r>
              <a:rPr lang="en-US" altLang="sl-SI" smtClean="0"/>
              <a:t>Fifth level</a:t>
            </a:r>
            <a:endParaRPr lang="en-GB" altLang="sl-SI" dirty="0" smtClean="0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67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sl-SI" altLang="sl-SI" dirty="0"/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300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sl-SI" altLang="sl-SI" dirty="0"/>
          </a:p>
        </p:txBody>
      </p:sp>
      <p:sp>
        <p:nvSpPr>
          <p:cNvPr id="6247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2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81DC382-7A7E-47D7-9BAF-DB5D5FA6234A}" type="slidenum">
              <a:rPr lang="en-GB" altLang="sl-SI" smtClean="0"/>
              <a:pPr/>
              <a:t>‹#›</a:t>
            </a:fld>
            <a:endParaRPr lang="en-GB" altLang="sl-S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 Md B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 Md B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 Md B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 Md B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 Md B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 Md B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 Md B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 Md B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600" b="1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erasmusplus.si/razpis/razpis-erasmus-2020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asmusplus.si/razpis/razpis-erasmus-2020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asmusplus.si/wp-content/uploads/2018/10/erasmus-plus-programme-guide-2019_SL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Razpis Erasmus+ </a:t>
            </a:r>
            <a:r>
              <a:rPr lang="sl-SI" dirty="0" smtClean="0"/>
              <a:t>20</a:t>
            </a:r>
            <a:r>
              <a:rPr lang="en-US" dirty="0" smtClean="0"/>
              <a:t>20</a:t>
            </a:r>
            <a:endParaRPr lang="sl-SI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E+ projekti mobilnosti v visokem </a:t>
            </a:r>
            <a:r>
              <a:rPr lang="sl-SI" dirty="0" smtClean="0"/>
              <a:t>šolstvu</a:t>
            </a:r>
            <a:r>
              <a:rPr lang="en-US" dirty="0" smtClean="0"/>
              <a:t> _ KA 103</a:t>
            </a:r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4" name="Subtitle 4"/>
          <p:cNvSpPr txBox="1">
            <a:spLocks/>
          </p:cNvSpPr>
          <p:nvPr/>
        </p:nvSpPr>
        <p:spPr bwMode="auto">
          <a:xfrm>
            <a:off x="266700" y="5888570"/>
            <a:ext cx="8610600" cy="493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000" b="1">
                <a:solidFill>
                  <a:schemeClr val="accent4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l-SI" sz="2400" dirty="0" smtClean="0">
                <a:solidFill>
                  <a:srgbClr val="CF202E"/>
                </a:solidFill>
              </a:rPr>
              <a:t>Predstavitev ni del razpisne dokumentacije</a:t>
            </a:r>
            <a:endParaRPr lang="sl-SI" sz="2400" kern="0" dirty="0" smtClean="0"/>
          </a:p>
        </p:txBody>
      </p:sp>
    </p:spTree>
    <p:extLst>
      <p:ext uri="{BB962C8B-B14F-4D97-AF65-F5344CB8AC3E}">
        <p14:creationId xmlns:p14="http://schemas.microsoft.com/office/powerpoint/2010/main" val="255739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97F4-3C50-480B-84E4-CFAA7A92B535}" type="slidenum">
              <a:rPr lang="en-GB" altLang="sl-SI" smtClean="0"/>
              <a:pPr/>
              <a:t>10</a:t>
            </a:fld>
            <a:endParaRPr lang="en-GB" altLang="sl-SI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" y="1172095"/>
            <a:ext cx="6888953" cy="433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007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Finančni vidik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" y="2542232"/>
            <a:ext cx="8564880" cy="3340407"/>
          </a:xfrm>
        </p:spPr>
        <p:txBody>
          <a:bodyPr/>
          <a:lstStyle/>
          <a:p>
            <a:r>
              <a:rPr lang="sl-SI" dirty="0"/>
              <a:t>V prijavnici se navaja povprečno trajanje mobilnosti </a:t>
            </a:r>
            <a:r>
              <a:rPr lang="sl-SI" dirty="0" smtClean="0"/>
              <a:t>(</a:t>
            </a:r>
            <a:r>
              <a:rPr lang="en-US" dirty="0" err="1" smtClean="0"/>
              <a:t>npr</a:t>
            </a:r>
            <a:r>
              <a:rPr lang="en-US" dirty="0" smtClean="0"/>
              <a:t>. </a:t>
            </a:r>
            <a:r>
              <a:rPr lang="sl-SI" dirty="0" smtClean="0"/>
              <a:t>povprečno </a:t>
            </a:r>
            <a:r>
              <a:rPr lang="en-US" dirty="0" err="1" smtClean="0"/>
              <a:t>trajanje</a:t>
            </a:r>
            <a:r>
              <a:rPr lang="en-US" dirty="0" smtClean="0"/>
              <a:t> </a:t>
            </a:r>
            <a:r>
              <a:rPr lang="sl-SI" dirty="0" smtClean="0"/>
              <a:t>mobilnost</a:t>
            </a:r>
            <a:r>
              <a:rPr lang="en-US" dirty="0" err="1" smtClean="0"/>
              <a:t>i</a:t>
            </a:r>
            <a:r>
              <a:rPr lang="sl-SI" dirty="0" smtClean="0"/>
              <a:t> </a:t>
            </a:r>
            <a:r>
              <a:rPr lang="sl-SI" dirty="0"/>
              <a:t>študentov </a:t>
            </a:r>
            <a:r>
              <a:rPr lang="en-US" dirty="0" smtClean="0"/>
              <a:t>za </a:t>
            </a:r>
            <a:r>
              <a:rPr lang="en-US" dirty="0" err="1" smtClean="0"/>
              <a:t>prakso</a:t>
            </a:r>
            <a:r>
              <a:rPr lang="en-US" dirty="0" smtClean="0"/>
              <a:t> </a:t>
            </a:r>
            <a:r>
              <a:rPr lang="sl-SI" dirty="0" smtClean="0"/>
              <a:t>≥ </a:t>
            </a:r>
            <a:r>
              <a:rPr lang="sl-SI" dirty="0"/>
              <a:t>2 meseca</a:t>
            </a:r>
            <a:r>
              <a:rPr lang="sl-SI" dirty="0" smtClean="0"/>
              <a:t>)</a:t>
            </a:r>
            <a:endParaRPr lang="en-US" dirty="0" smtClean="0"/>
          </a:p>
          <a:p>
            <a:endParaRPr lang="sl-SI" dirty="0"/>
          </a:p>
          <a:p>
            <a:r>
              <a:rPr lang="sl-SI" dirty="0"/>
              <a:t>3 ciljne skupine držav</a:t>
            </a:r>
            <a:r>
              <a:rPr lang="en-US" dirty="0"/>
              <a:t> - </a:t>
            </a:r>
            <a:r>
              <a:rPr lang="sl-SI" dirty="0"/>
              <a:t>nepovratna sredstva za študente</a:t>
            </a:r>
            <a:r>
              <a:rPr lang="en-US" dirty="0"/>
              <a:t> in osebje</a:t>
            </a:r>
            <a:r>
              <a:rPr lang="sl-SI" dirty="0"/>
              <a:t> določi CMEPIUS (potrdi EK</a:t>
            </a:r>
            <a:r>
              <a:rPr lang="en-US" dirty="0"/>
              <a:t>)</a:t>
            </a:r>
          </a:p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6B52-9669-46D1-8576-1993C4D391AB}" type="slidenum">
              <a:rPr lang="en-GB" altLang="sl-SI" smtClean="0"/>
              <a:pPr/>
              <a:t>11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103767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Drugi viri financiranja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800" strike="sngStrike" dirty="0"/>
              <a:t>MIZŠ – študenti iz okolij z manj možnostmi</a:t>
            </a:r>
            <a:r>
              <a:rPr lang="en-US" sz="2800" dirty="0"/>
              <a:t>, Erasmus+ </a:t>
            </a:r>
            <a:r>
              <a:rPr lang="en-US" sz="2800" dirty="0" err="1"/>
              <a:t>dodatek</a:t>
            </a:r>
            <a:endParaRPr lang="sl-SI" sz="2800" dirty="0"/>
          </a:p>
          <a:p>
            <a:r>
              <a:rPr lang="sl-SI" dirty="0" smtClean="0"/>
              <a:t>Javni </a:t>
            </a:r>
            <a:r>
              <a:rPr lang="sl-SI" dirty="0"/>
              <a:t>štipendijski sklad</a:t>
            </a:r>
          </a:p>
          <a:p>
            <a:r>
              <a:rPr lang="sl-SI" dirty="0"/>
              <a:t>Občine</a:t>
            </a:r>
          </a:p>
          <a:p>
            <a:r>
              <a:rPr lang="sl-SI" dirty="0"/>
              <a:t>Privatne inštitucije, zavodi</a:t>
            </a:r>
          </a:p>
          <a:p>
            <a:r>
              <a:rPr lang="sl-SI" dirty="0"/>
              <a:t>NFM – Norveški finančni mehanizem itd.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6B52-9669-46D1-8576-1993C4D391AB}" type="slidenum">
              <a:rPr lang="en-GB" altLang="sl-SI" smtClean="0"/>
              <a:pPr/>
              <a:t>12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847022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" y="525434"/>
            <a:ext cx="6789420" cy="662940"/>
          </a:xfrm>
        </p:spPr>
        <p:txBody>
          <a:bodyPr/>
          <a:lstStyle/>
          <a:p>
            <a:r>
              <a:rPr lang="sl-SI" dirty="0"/>
              <a:t>NOVOSTI V PROGRAMU E+ </a:t>
            </a:r>
            <a:r>
              <a:rPr lang="sl-SI" dirty="0" smtClean="0"/>
              <a:t>20</a:t>
            </a:r>
            <a:r>
              <a:rPr lang="en-US" dirty="0" smtClean="0"/>
              <a:t>20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38" y="1188375"/>
            <a:ext cx="8564880" cy="4720056"/>
          </a:xfrm>
        </p:spPr>
        <p:txBody>
          <a:bodyPr/>
          <a:lstStyle/>
          <a:p>
            <a:r>
              <a:rPr lang="en-US" dirty="0" smtClean="0"/>
              <a:t>OID</a:t>
            </a:r>
            <a:r>
              <a:rPr lang="en-US" dirty="0"/>
              <a:t>: </a:t>
            </a:r>
            <a:r>
              <a:rPr lang="en-US" sz="2400" b="0" u="sng" dirty="0">
                <a:hlinkClick r:id="rId2"/>
              </a:rPr>
              <a:t>http://www.erasmusplus.si/wp-content/uploads/2019/09/Spremembe-v-registraciji-za-organizacije.pdf /</a:t>
            </a:r>
            <a:r>
              <a:rPr lang="en-US" sz="2400" b="0" u="sng" dirty="0" smtClean="0"/>
              <a:t/>
            </a:r>
            <a:br>
              <a:rPr lang="en-US" sz="2400" b="0" u="sng" dirty="0" smtClean="0"/>
            </a:br>
            <a:r>
              <a:rPr lang="sl-SI" sz="2400" dirty="0"/>
              <a:t>Vsaka organizacija, ki je že imela PIC kodo, je kodo OID prejela avtomatsko</a:t>
            </a:r>
            <a:r>
              <a:rPr lang="sl-SI" sz="2400" dirty="0" smtClean="0"/>
              <a:t>.</a:t>
            </a:r>
            <a:endParaRPr lang="en-US" sz="2400" dirty="0" smtClean="0"/>
          </a:p>
          <a:p>
            <a:pPr marL="0" indent="0">
              <a:buNone/>
            </a:pPr>
            <a:endParaRPr lang="en-US" sz="2400" b="0" u="sng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6B52-9669-46D1-8576-1993C4D391AB}" type="slidenum">
              <a:rPr lang="en-GB" altLang="sl-SI" smtClean="0"/>
              <a:pPr/>
              <a:t>13</a:t>
            </a:fld>
            <a:endParaRPr lang="en-GB" altLang="sl-SI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5803" y="2723350"/>
            <a:ext cx="6827328" cy="302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950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Priporočila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Ustrezen tip </a:t>
            </a:r>
            <a:r>
              <a:rPr lang="en-US" dirty="0" err="1"/>
              <a:t>organizacije</a:t>
            </a:r>
            <a:r>
              <a:rPr lang="en-US" dirty="0"/>
              <a:t> v </a:t>
            </a:r>
            <a:r>
              <a:rPr lang="en-US" dirty="0" err="1"/>
              <a:t>prijavnici</a:t>
            </a:r>
            <a:r>
              <a:rPr lang="en-US" dirty="0"/>
              <a:t> </a:t>
            </a:r>
            <a:endParaRPr lang="sl-SI" dirty="0"/>
          </a:p>
          <a:p>
            <a:r>
              <a:rPr lang="en-US" dirty="0" smtClean="0"/>
              <a:t>Ni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zaprošati</a:t>
            </a:r>
            <a:r>
              <a:rPr lang="en-US" dirty="0"/>
              <a:t> za </a:t>
            </a:r>
            <a:r>
              <a:rPr lang="en-US" dirty="0" err="1"/>
              <a:t>vse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mobilnosti</a:t>
            </a:r>
            <a:endParaRPr lang="en-US" dirty="0"/>
          </a:p>
          <a:p>
            <a:r>
              <a:rPr lang="en-US" dirty="0" err="1"/>
              <a:t>Trajanje</a:t>
            </a:r>
            <a:r>
              <a:rPr lang="en-US" dirty="0"/>
              <a:t> </a:t>
            </a:r>
            <a:r>
              <a:rPr lang="en-US" dirty="0" err="1"/>
              <a:t>mobilnosti</a:t>
            </a:r>
            <a:r>
              <a:rPr lang="en-US" dirty="0"/>
              <a:t> </a:t>
            </a:r>
            <a:r>
              <a:rPr lang="en-US" dirty="0" err="1"/>
              <a:t>glede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realizacijo</a:t>
            </a:r>
            <a:endParaRPr lang="en-US" dirty="0"/>
          </a:p>
          <a:p>
            <a:r>
              <a:rPr lang="en-US" dirty="0"/>
              <a:t>Razmislek o </a:t>
            </a:r>
            <a:r>
              <a:rPr lang="en-US" dirty="0" err="1"/>
              <a:t>krajših</a:t>
            </a:r>
            <a:r>
              <a:rPr lang="en-US" dirty="0"/>
              <a:t> </a:t>
            </a:r>
            <a:r>
              <a:rPr lang="en-US" dirty="0" err="1"/>
              <a:t>projektih</a:t>
            </a:r>
            <a:r>
              <a:rPr lang="en-US" dirty="0"/>
              <a:t> – 16 </a:t>
            </a:r>
            <a:r>
              <a:rPr lang="en-US" dirty="0" err="1"/>
              <a:t>mesecev</a:t>
            </a:r>
            <a:r>
              <a:rPr lang="en-US" dirty="0"/>
              <a:t>, </a:t>
            </a:r>
            <a:r>
              <a:rPr lang="en-US" dirty="0" err="1"/>
              <a:t>možnost</a:t>
            </a:r>
            <a:r>
              <a:rPr lang="en-US" dirty="0"/>
              <a:t> </a:t>
            </a:r>
            <a:r>
              <a:rPr lang="sl-SI" dirty="0" smtClean="0"/>
              <a:t>podaljšanja</a:t>
            </a:r>
            <a:endParaRPr lang="sl-SI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6B52-9669-46D1-8576-1993C4D391AB}" type="slidenum">
              <a:rPr lang="en-GB" altLang="sl-SI" smtClean="0"/>
              <a:pPr/>
              <a:t>14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670843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Uporabne</a:t>
            </a:r>
            <a:r>
              <a:rPr lang="en-US" dirty="0" smtClean="0"/>
              <a:t> </a:t>
            </a:r>
            <a:r>
              <a:rPr lang="en-US" dirty="0" err="1" smtClean="0"/>
              <a:t>povezave</a:t>
            </a:r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6B52-9669-46D1-8576-1993C4D391AB}" type="slidenum">
              <a:rPr lang="en-GB" altLang="sl-SI" smtClean="0"/>
              <a:pPr/>
              <a:t>15</a:t>
            </a:fld>
            <a:endParaRPr lang="en-GB" altLang="sl-SI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81940" y="1981200"/>
            <a:ext cx="8564880" cy="2906684"/>
          </a:xfrm>
        </p:spPr>
        <p:txBody>
          <a:bodyPr/>
          <a:lstStyle/>
          <a:p>
            <a:r>
              <a:rPr lang="sl-SI" dirty="0"/>
              <a:t>Razpis Erasmus+ </a:t>
            </a:r>
            <a:r>
              <a:rPr lang="sl-SI" dirty="0" smtClean="0"/>
              <a:t>2020</a:t>
            </a:r>
            <a:r>
              <a:rPr lang="en-US" dirty="0"/>
              <a:t>: </a:t>
            </a:r>
            <a:r>
              <a:rPr lang="en-US" sz="2400" b="0" u="sng" dirty="0">
                <a:hlinkClick r:id="rId2"/>
              </a:rPr>
              <a:t>http://www.erasmusplus.si/razpis/razpis-erasmus-2020</a:t>
            </a:r>
            <a:r>
              <a:rPr lang="en-US" sz="2400" b="0" u="sng" dirty="0" smtClean="0">
                <a:hlinkClick r:id="rId2"/>
              </a:rPr>
              <a:t>/</a:t>
            </a:r>
            <a:endParaRPr lang="en-US" sz="2400" b="0" u="sng" dirty="0" smtClean="0"/>
          </a:p>
          <a:p>
            <a:pPr marL="0" indent="0">
              <a:buNone/>
            </a:pPr>
            <a:endParaRPr lang="sl-SI" sz="2400" b="0" u="sng" dirty="0"/>
          </a:p>
          <a:p>
            <a:r>
              <a:rPr lang="en-US" dirty="0" smtClean="0"/>
              <a:t>E+ </a:t>
            </a:r>
            <a:r>
              <a:rPr lang="en-US" dirty="0" err="1" smtClean="0"/>
              <a:t>Vodnik</a:t>
            </a:r>
            <a:r>
              <a:rPr lang="en-US" dirty="0" smtClean="0"/>
              <a:t> za </a:t>
            </a:r>
            <a:r>
              <a:rPr lang="en-US" dirty="0" err="1" smtClean="0"/>
              <a:t>prijavitelje</a:t>
            </a:r>
            <a:r>
              <a:rPr lang="en-US" dirty="0"/>
              <a:t>: </a:t>
            </a:r>
            <a:r>
              <a:rPr lang="en-US" sz="2400" b="0" u="sng" dirty="0"/>
              <a:t>http://www.erasmusplus.si/wp-content/uploads/2019/09/Erasmus_Programme_Guide_2020_SL_Final_Clean.pdf</a:t>
            </a:r>
            <a:endParaRPr lang="sl-SI" sz="2400" b="0" u="sng" dirty="0"/>
          </a:p>
        </p:txBody>
      </p:sp>
    </p:spTree>
    <p:extLst>
      <p:ext uri="{BB962C8B-B14F-4D97-AF65-F5344CB8AC3E}">
        <p14:creationId xmlns:p14="http://schemas.microsoft.com/office/powerpoint/2010/main" val="3361759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6A63-647F-405E-A039-6CF40232DC01}" type="slidenum">
              <a:rPr lang="en-GB" altLang="sl-SI" smtClean="0"/>
              <a:pPr/>
              <a:t>2</a:t>
            </a:fld>
            <a:endParaRPr lang="en-GB" altLang="sl-SI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578" y="696090"/>
            <a:ext cx="3144029" cy="445780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6" name="Content Placeholder 11"/>
          <p:cNvSpPr>
            <a:spLocks noGrp="1"/>
          </p:cNvSpPr>
          <p:nvPr>
            <p:ph type="title"/>
          </p:nvPr>
        </p:nvSpPr>
        <p:spPr>
          <a:xfrm>
            <a:off x="3827325" y="1617692"/>
            <a:ext cx="4978631" cy="3878755"/>
          </a:xfrm>
        </p:spPr>
        <p:txBody>
          <a:bodyPr/>
          <a:lstStyle/>
          <a:p>
            <a:r>
              <a:rPr lang="it-IT" sz="2000" dirty="0"/>
              <a:t>DEL A: </a:t>
            </a:r>
            <a:r>
              <a:rPr lang="sl-SI" sz="2000" dirty="0"/>
              <a:t>S</a:t>
            </a:r>
            <a:r>
              <a:rPr lang="it-IT" sz="2000" dirty="0" smtClean="0"/>
              <a:t>plošne informacije o programu </a:t>
            </a:r>
            <a:r>
              <a:rPr lang="sl-SI" sz="2000" dirty="0" smtClean="0"/>
              <a:t>E</a:t>
            </a:r>
            <a:r>
              <a:rPr lang="it-IT" sz="2000" dirty="0" smtClean="0"/>
              <a:t>rasmus+ </a:t>
            </a:r>
            <a:r>
              <a:rPr lang="it-IT" sz="2000" dirty="0" smtClean="0"/>
              <a:t/>
            </a:r>
            <a:br>
              <a:rPr lang="it-IT" sz="2000" dirty="0" smtClean="0"/>
            </a:br>
            <a:endParaRPr lang="sl-SI" sz="2000" dirty="0" smtClean="0"/>
          </a:p>
          <a:p>
            <a:r>
              <a:rPr lang="pl-PL" sz="2000" dirty="0" smtClean="0"/>
              <a:t>DEL B: </a:t>
            </a:r>
            <a:r>
              <a:rPr lang="pl-PL" sz="2000" dirty="0" smtClean="0"/>
              <a:t>Informacije o ukrepih, zajetih v ta vodnik</a:t>
            </a:r>
          </a:p>
          <a:p>
            <a:pPr lvl="1"/>
            <a:r>
              <a:rPr lang="en-US" sz="1800" b="0" dirty="0" err="1" smtClean="0">
                <a:solidFill>
                  <a:srgbClr val="C00000"/>
                </a:solidFill>
              </a:rPr>
              <a:t>Projekti</a:t>
            </a:r>
            <a:r>
              <a:rPr lang="en-US" sz="1800" b="0" dirty="0" smtClean="0">
                <a:solidFill>
                  <a:srgbClr val="C00000"/>
                </a:solidFill>
              </a:rPr>
              <a:t> </a:t>
            </a:r>
            <a:r>
              <a:rPr lang="en-US" sz="1800" b="0" dirty="0" err="1" smtClean="0">
                <a:solidFill>
                  <a:srgbClr val="C00000"/>
                </a:solidFill>
              </a:rPr>
              <a:t>mobilnosti</a:t>
            </a:r>
            <a:r>
              <a:rPr lang="en-US" sz="1800" b="0" dirty="0" smtClean="0">
                <a:solidFill>
                  <a:srgbClr val="C00000"/>
                </a:solidFill>
              </a:rPr>
              <a:t> v </a:t>
            </a:r>
            <a:r>
              <a:rPr lang="en-US" sz="1800" b="0" dirty="0" err="1" smtClean="0">
                <a:solidFill>
                  <a:srgbClr val="C00000"/>
                </a:solidFill>
              </a:rPr>
              <a:t>visokem</a:t>
            </a:r>
            <a:r>
              <a:rPr lang="en-US" sz="1800" b="0" dirty="0" smtClean="0">
                <a:solidFill>
                  <a:srgbClr val="C00000"/>
                </a:solidFill>
              </a:rPr>
              <a:t> </a:t>
            </a:r>
            <a:r>
              <a:rPr lang="en-US" sz="1800" b="0" dirty="0" err="1" smtClean="0">
                <a:solidFill>
                  <a:srgbClr val="C00000"/>
                </a:solidFill>
              </a:rPr>
              <a:t>šolstvu</a:t>
            </a:r>
            <a:r>
              <a:rPr lang="sl-SI" sz="1800" b="0" dirty="0" smtClean="0">
                <a:solidFill>
                  <a:srgbClr val="C00000"/>
                </a:solidFill>
              </a:rPr>
              <a:t>: </a:t>
            </a:r>
            <a:r>
              <a:rPr lang="sl-SI" sz="1800" b="0" dirty="0" smtClean="0">
                <a:solidFill>
                  <a:srgbClr val="C00000"/>
                </a:solidFill>
                <a:hlinkClick r:id="rId3"/>
              </a:rPr>
              <a:t>VODNIK</a:t>
            </a:r>
            <a:r>
              <a:rPr lang="sl-SI" sz="1800" b="0" dirty="0" smtClean="0">
                <a:solidFill>
                  <a:srgbClr val="C00000"/>
                </a:solidFill>
              </a:rPr>
              <a:t> za prijavitelje (str. 3</a:t>
            </a:r>
            <a:r>
              <a:rPr lang="en-US" sz="1800" b="0" dirty="0" smtClean="0">
                <a:solidFill>
                  <a:srgbClr val="C00000"/>
                </a:solidFill>
              </a:rPr>
              <a:t>3</a:t>
            </a:r>
            <a:r>
              <a:rPr lang="sl-SI" sz="1800" b="0" dirty="0" smtClean="0">
                <a:solidFill>
                  <a:srgbClr val="C00000"/>
                </a:solidFill>
              </a:rPr>
              <a:t> </a:t>
            </a:r>
            <a:r>
              <a:rPr lang="sl-SI" sz="1800" b="0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</a:t>
            </a:r>
            <a:r>
              <a:rPr lang="en-US" sz="1800" b="0" dirty="0" smtClean="0">
                <a:solidFill>
                  <a:srgbClr val="C00000"/>
                </a:solidFill>
                <a:sym typeface="Wingdings" panose="05000000000000000000" pitchFamily="2" charset="2"/>
              </a:rPr>
              <a:t>51</a:t>
            </a:r>
            <a:r>
              <a:rPr lang="sl-SI" sz="1800" b="0" dirty="0" smtClean="0">
                <a:solidFill>
                  <a:srgbClr val="C00000"/>
                </a:solidFill>
                <a:sym typeface="Wingdings" panose="05000000000000000000" pitchFamily="2" charset="2"/>
              </a:rPr>
              <a:t>)</a:t>
            </a:r>
            <a:r>
              <a:rPr lang="en-US" sz="1800" b="0" dirty="0" smtClean="0">
                <a:solidFill>
                  <a:srgbClr val="C00000"/>
                </a:solidFill>
                <a:sym typeface="Wingdings" panose="05000000000000000000" pitchFamily="2" charset="2"/>
              </a:rPr>
              <a:t/>
            </a:r>
            <a:br>
              <a:rPr lang="en-US" sz="1800" b="0" dirty="0" smtClean="0">
                <a:solidFill>
                  <a:srgbClr val="C00000"/>
                </a:solidFill>
                <a:sym typeface="Wingdings" panose="05000000000000000000" pitchFamily="2" charset="2"/>
              </a:rPr>
            </a:br>
            <a:endParaRPr lang="pl-PL" sz="1800" dirty="0" smtClean="0"/>
          </a:p>
          <a:p>
            <a:r>
              <a:rPr lang="pl-PL" sz="2000" dirty="0" smtClean="0"/>
              <a:t>DEL </a:t>
            </a:r>
            <a:r>
              <a:rPr lang="pl-PL" sz="2000" dirty="0" smtClean="0"/>
              <a:t>C: Informacije za prijavitelje </a:t>
            </a:r>
            <a:r>
              <a:rPr lang="pl-PL" sz="2000" b="0" dirty="0" smtClean="0"/>
              <a:t>(administrativni okvir</a:t>
            </a:r>
            <a:r>
              <a:rPr lang="pl-PL" sz="2000" b="0" dirty="0" smtClean="0"/>
              <a:t>)</a:t>
            </a:r>
            <a:r>
              <a:rPr lang="en-US" sz="2000" b="0" dirty="0"/>
              <a:t/>
            </a:r>
            <a:br>
              <a:rPr lang="en-US" sz="2000" b="0" dirty="0"/>
            </a:b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 smtClean="0"/>
              <a:t>PRILOGE</a:t>
            </a:r>
            <a:endParaRPr lang="sl-SI" sz="1800" b="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151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Razpis KA 103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Financiranje na KA 103 se povečuje</a:t>
            </a:r>
          </a:p>
          <a:p>
            <a:r>
              <a:rPr lang="sl-SI" dirty="0">
                <a:solidFill>
                  <a:srgbClr val="CF202E"/>
                </a:solidFill>
              </a:rPr>
              <a:t>Rok za prijavo: 5. februar </a:t>
            </a:r>
            <a:r>
              <a:rPr lang="sl-SI" dirty="0" smtClean="0">
                <a:solidFill>
                  <a:srgbClr val="CF202E"/>
                </a:solidFill>
              </a:rPr>
              <a:t>20</a:t>
            </a:r>
            <a:r>
              <a:rPr lang="en-US" dirty="0" smtClean="0">
                <a:solidFill>
                  <a:srgbClr val="CF202E"/>
                </a:solidFill>
              </a:rPr>
              <a:t>20</a:t>
            </a:r>
            <a:r>
              <a:rPr lang="sl-SI" dirty="0" smtClean="0">
                <a:solidFill>
                  <a:srgbClr val="CF202E"/>
                </a:solidFill>
              </a:rPr>
              <a:t> </a:t>
            </a:r>
            <a:r>
              <a:rPr lang="sl-SI" dirty="0">
                <a:solidFill>
                  <a:srgbClr val="CF202E"/>
                </a:solidFill>
              </a:rPr>
              <a:t>ob 12:00 CET</a:t>
            </a:r>
          </a:p>
          <a:p>
            <a:r>
              <a:rPr lang="sl-SI" dirty="0"/>
              <a:t>Spletna prijava</a:t>
            </a:r>
          </a:p>
          <a:p>
            <a:r>
              <a:rPr lang="sl-SI" dirty="0"/>
              <a:t>Trajanje: 16 ali 24 mesecev</a:t>
            </a:r>
          </a:p>
          <a:p>
            <a:r>
              <a:rPr lang="sl-SI" dirty="0"/>
              <a:t>Prijava mobilnosti: </a:t>
            </a:r>
          </a:p>
          <a:p>
            <a:pPr lvl="1"/>
            <a:r>
              <a:rPr lang="sl-SI" dirty="0"/>
              <a:t>prijavi se povprečno trajanje ≥ minimalno trajanje</a:t>
            </a:r>
          </a:p>
          <a:p>
            <a:pPr lvl="1"/>
            <a:r>
              <a:rPr lang="sl-SI" dirty="0"/>
              <a:t>vsebina prijave je vključena v ECHE listini</a:t>
            </a:r>
          </a:p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6B52-9669-46D1-8576-1993C4D391AB}" type="slidenum">
              <a:rPr lang="en-GB" altLang="sl-SI" smtClean="0"/>
              <a:pPr/>
              <a:t>3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607954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447" y="399011"/>
            <a:ext cx="6874625" cy="1479319"/>
          </a:xfrm>
        </p:spPr>
        <p:txBody>
          <a:bodyPr/>
          <a:lstStyle/>
          <a:p>
            <a:r>
              <a:rPr lang="sl-SI" dirty="0"/>
              <a:t>MOBILNOST ŠTUDENTOV ZA ŠTUDIJ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" y="2522136"/>
            <a:ext cx="8564880" cy="3463028"/>
          </a:xfrm>
        </p:spPr>
        <p:txBody>
          <a:bodyPr/>
          <a:lstStyle/>
          <a:p>
            <a:r>
              <a:rPr lang="sl-SI" dirty="0">
                <a:solidFill>
                  <a:srgbClr val="C00000"/>
                </a:solidFill>
              </a:rPr>
              <a:t>Trajanje: </a:t>
            </a:r>
            <a:r>
              <a:rPr lang="sl-SI" dirty="0"/>
              <a:t>od 3 do 12 mesecev na posamezen cikel </a:t>
            </a:r>
            <a:r>
              <a:rPr lang="sl-SI" dirty="0" smtClean="0"/>
              <a:t>študija</a:t>
            </a:r>
            <a:endParaRPr lang="en-US" dirty="0" smtClean="0"/>
          </a:p>
          <a:p>
            <a:endParaRPr lang="sl-SI" dirty="0"/>
          </a:p>
          <a:p>
            <a:r>
              <a:rPr lang="sl-SI" dirty="0" smtClean="0">
                <a:solidFill>
                  <a:srgbClr val="C00000"/>
                </a:solidFill>
              </a:rPr>
              <a:t>Gostiteljice </a:t>
            </a:r>
            <a:r>
              <a:rPr lang="sl-SI" dirty="0"/>
              <a:t>morajo biti nosilke ECHE </a:t>
            </a:r>
            <a:r>
              <a:rPr lang="sl-SI" dirty="0" smtClean="0"/>
              <a:t>listine</a:t>
            </a:r>
            <a:endParaRPr lang="en-US" dirty="0" smtClean="0"/>
          </a:p>
          <a:p>
            <a:endParaRPr lang="sl-SI" dirty="0"/>
          </a:p>
          <a:p>
            <a:r>
              <a:rPr lang="sl-SI" dirty="0"/>
              <a:t>Pravočasno podpisani sporazumi – pred nastopom mobilnosti</a:t>
            </a:r>
          </a:p>
          <a:p>
            <a:r>
              <a:rPr lang="sl-SI" dirty="0" smtClean="0"/>
              <a:t>OLS</a:t>
            </a:r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6B52-9669-46D1-8576-1993C4D391AB}" type="slidenum">
              <a:rPr lang="en-GB" altLang="sl-SI" smtClean="0"/>
              <a:pPr/>
              <a:t>4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293923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" y="423949"/>
            <a:ext cx="6789420" cy="1454381"/>
          </a:xfrm>
        </p:spPr>
        <p:txBody>
          <a:bodyPr/>
          <a:lstStyle/>
          <a:p>
            <a:r>
              <a:rPr lang="sl-SI" dirty="0"/>
              <a:t>MOBILNOST ŠTUDENTOV ZA PRAKSO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" y="2150346"/>
            <a:ext cx="8564880" cy="3732293"/>
          </a:xfrm>
        </p:spPr>
        <p:txBody>
          <a:bodyPr/>
          <a:lstStyle/>
          <a:p>
            <a:r>
              <a:rPr lang="sl-SI" dirty="0">
                <a:solidFill>
                  <a:srgbClr val="C00000"/>
                </a:solidFill>
              </a:rPr>
              <a:t>Trajanje: </a:t>
            </a:r>
            <a:r>
              <a:rPr lang="sl-SI" dirty="0"/>
              <a:t>od 2 do 12 mesecev na posamezen cikel študija</a:t>
            </a:r>
          </a:p>
          <a:p>
            <a:pPr lvl="1"/>
            <a:r>
              <a:rPr lang="sl-SI" dirty="0" smtClean="0"/>
              <a:t>Praksa </a:t>
            </a:r>
            <a:r>
              <a:rPr lang="sl-SI" dirty="0"/>
              <a:t>mladih </a:t>
            </a:r>
            <a:r>
              <a:rPr lang="sl-SI" dirty="0" smtClean="0"/>
              <a:t>diplomantov</a:t>
            </a:r>
            <a:endParaRPr lang="en-US" dirty="0" smtClean="0"/>
          </a:p>
          <a:p>
            <a:pPr lvl="1"/>
            <a:endParaRPr lang="sl-SI" dirty="0"/>
          </a:p>
          <a:p>
            <a:r>
              <a:rPr lang="sl-SI" dirty="0">
                <a:solidFill>
                  <a:srgbClr val="C00000"/>
                </a:solidFill>
              </a:rPr>
              <a:t>Gostiteljice: </a:t>
            </a:r>
            <a:r>
              <a:rPr lang="sl-SI" dirty="0"/>
              <a:t>katerakoli javna ali zasebna organizacija, ki je dejavna na trgu dela ali na področju izobraževanja, usposabljanj in mladine </a:t>
            </a:r>
            <a:endParaRPr lang="en-US" dirty="0" smtClean="0"/>
          </a:p>
          <a:p>
            <a:pPr marL="0" indent="0">
              <a:buNone/>
            </a:pPr>
            <a:endParaRPr lang="sl-SI" dirty="0"/>
          </a:p>
          <a:p>
            <a:r>
              <a:rPr lang="sl-SI" dirty="0" smtClean="0"/>
              <a:t>OLS</a:t>
            </a:r>
            <a:endParaRPr lang="sl-SI" dirty="0"/>
          </a:p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6B52-9669-46D1-8576-1993C4D391AB}" type="slidenum">
              <a:rPr lang="en-GB" altLang="sl-SI" smtClean="0"/>
              <a:pPr/>
              <a:t>5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683034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" y="432262"/>
            <a:ext cx="6789420" cy="1446068"/>
          </a:xfrm>
        </p:spPr>
        <p:txBody>
          <a:bodyPr/>
          <a:lstStyle/>
          <a:p>
            <a:r>
              <a:rPr lang="sl-SI" dirty="0"/>
              <a:t>MOBILNOST OSEBJA ZA POUČEVANJE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" y="1768510"/>
            <a:ext cx="8564880" cy="4114130"/>
          </a:xfrm>
        </p:spPr>
        <p:txBody>
          <a:bodyPr/>
          <a:lstStyle/>
          <a:p>
            <a:r>
              <a:rPr lang="sl-SI" dirty="0">
                <a:solidFill>
                  <a:srgbClr val="C00000"/>
                </a:solidFill>
              </a:rPr>
              <a:t>Trajanje: </a:t>
            </a:r>
            <a:r>
              <a:rPr lang="sl-SI" dirty="0">
                <a:solidFill>
                  <a:srgbClr val="252C64"/>
                </a:solidFill>
              </a:rPr>
              <a:t>od</a:t>
            </a:r>
            <a:r>
              <a:rPr lang="sl-SI" dirty="0">
                <a:solidFill>
                  <a:srgbClr val="C00000"/>
                </a:solidFill>
              </a:rPr>
              <a:t> </a:t>
            </a:r>
            <a:r>
              <a:rPr lang="sl-SI" dirty="0"/>
              <a:t>2 dni do 2 meseca</a:t>
            </a:r>
          </a:p>
          <a:p>
            <a:pPr lvl="1"/>
            <a:r>
              <a:rPr lang="sl-SI" b="1" dirty="0"/>
              <a:t>izjema 1 dan za vabljeno osebje iz </a:t>
            </a:r>
            <a:r>
              <a:rPr lang="sl-SI" b="1" dirty="0"/>
              <a:t>podjetij</a:t>
            </a:r>
            <a:endParaRPr lang="en-US" b="1" dirty="0"/>
          </a:p>
          <a:p>
            <a:pPr lvl="1"/>
            <a:r>
              <a:rPr lang="sl-SI" b="1" dirty="0"/>
              <a:t>odsvetujemo omejevanje</a:t>
            </a:r>
            <a:endParaRPr lang="en-US" b="1" dirty="0"/>
          </a:p>
          <a:p>
            <a:r>
              <a:rPr lang="sl-SI" dirty="0" smtClean="0">
                <a:solidFill>
                  <a:srgbClr val="C00000"/>
                </a:solidFill>
              </a:rPr>
              <a:t>Gostiteljice </a:t>
            </a:r>
            <a:r>
              <a:rPr lang="sl-SI" dirty="0"/>
              <a:t>morajo biti nosilke ECHE listine</a:t>
            </a:r>
          </a:p>
          <a:p>
            <a:r>
              <a:rPr lang="sl-SI" dirty="0"/>
              <a:t>Vabljeni strokovnjaki za poučevanje na VŠI</a:t>
            </a:r>
          </a:p>
          <a:p>
            <a:r>
              <a:rPr lang="sl-SI" dirty="0">
                <a:solidFill>
                  <a:srgbClr val="C00000"/>
                </a:solidFill>
              </a:rPr>
              <a:t>Poučevanje:</a:t>
            </a:r>
          </a:p>
          <a:p>
            <a:pPr lvl="1"/>
            <a:r>
              <a:rPr lang="sl-SI" dirty="0"/>
              <a:t>vsaj 8 ur na </a:t>
            </a:r>
            <a:r>
              <a:rPr lang="sl-SI" dirty="0" smtClean="0"/>
              <a:t>teden</a:t>
            </a:r>
            <a:r>
              <a:rPr lang="en-US" dirty="0" smtClean="0"/>
              <a:t>; </a:t>
            </a:r>
            <a:r>
              <a:rPr lang="sl-SI" dirty="0" smtClean="0"/>
              <a:t>izjem</a:t>
            </a:r>
            <a:r>
              <a:rPr lang="en-US" dirty="0" smtClean="0"/>
              <a:t>e</a:t>
            </a:r>
            <a:r>
              <a:rPr lang="sl-SI" dirty="0" smtClean="0"/>
              <a:t>: </a:t>
            </a:r>
            <a:endParaRPr lang="sl-SI" dirty="0"/>
          </a:p>
          <a:p>
            <a:pPr lvl="2"/>
            <a:r>
              <a:rPr lang="sl-SI" dirty="0"/>
              <a:t>1. vabljeno osebje iz </a:t>
            </a:r>
            <a:r>
              <a:rPr lang="sl-SI" dirty="0" smtClean="0"/>
              <a:t>podjetij</a:t>
            </a:r>
            <a:endParaRPr lang="en-US" dirty="0" smtClean="0"/>
          </a:p>
          <a:p>
            <a:pPr lvl="2"/>
            <a:r>
              <a:rPr lang="sl-SI" dirty="0" smtClean="0"/>
              <a:t>2</a:t>
            </a:r>
            <a:r>
              <a:rPr lang="sl-SI" dirty="0"/>
              <a:t>. kombiniranje z usposabljanjem: minimalno 4 ure/teden </a:t>
            </a:r>
          </a:p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6B52-9669-46D1-8576-1993C4D391AB}" type="slidenum">
              <a:rPr lang="en-GB" altLang="sl-SI" smtClean="0"/>
              <a:pPr/>
              <a:t>6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363880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" y="440575"/>
            <a:ext cx="6789420" cy="1437755"/>
          </a:xfrm>
        </p:spPr>
        <p:txBody>
          <a:bodyPr/>
          <a:lstStyle/>
          <a:p>
            <a:r>
              <a:rPr lang="sl-SI" dirty="0"/>
              <a:t>MOBILNOST OSEBJA ZA USPOSABLJANJE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Osebje = akademsko </a:t>
            </a:r>
            <a:r>
              <a:rPr lang="en-US" dirty="0" smtClean="0"/>
              <a:t>in</a:t>
            </a:r>
            <a:r>
              <a:rPr lang="sl-SI" dirty="0" smtClean="0"/>
              <a:t> strokovno/administrativno </a:t>
            </a:r>
            <a:r>
              <a:rPr lang="sl-SI" dirty="0"/>
              <a:t>osebje</a:t>
            </a:r>
          </a:p>
          <a:p>
            <a:pPr marL="0" indent="0">
              <a:buNone/>
            </a:pPr>
            <a:endParaRPr lang="sl-SI" sz="2000" dirty="0"/>
          </a:p>
          <a:p>
            <a:r>
              <a:rPr lang="sl-SI" dirty="0">
                <a:solidFill>
                  <a:srgbClr val="C00000"/>
                </a:solidFill>
              </a:rPr>
              <a:t>Trajanje: </a:t>
            </a:r>
            <a:r>
              <a:rPr lang="sl-SI" dirty="0">
                <a:solidFill>
                  <a:srgbClr val="252C64"/>
                </a:solidFill>
              </a:rPr>
              <a:t>od</a:t>
            </a:r>
            <a:r>
              <a:rPr lang="sl-SI" dirty="0">
                <a:solidFill>
                  <a:srgbClr val="C00000"/>
                </a:solidFill>
              </a:rPr>
              <a:t> </a:t>
            </a:r>
            <a:r>
              <a:rPr lang="sl-SI" dirty="0"/>
              <a:t>2 dni do 2 meseca </a:t>
            </a:r>
            <a:endParaRPr lang="en-US" dirty="0" smtClean="0"/>
          </a:p>
          <a:p>
            <a:pPr lvl="1"/>
            <a:r>
              <a:rPr lang="sl-SI" sz="2600" b="1" dirty="0" smtClean="0">
                <a:ea typeface="+mn-ea"/>
              </a:rPr>
              <a:t>odsvetujemo </a:t>
            </a:r>
            <a:r>
              <a:rPr lang="sl-SI" sz="2600" b="1" dirty="0" smtClean="0">
                <a:ea typeface="+mn-ea"/>
              </a:rPr>
              <a:t>omejevanje</a:t>
            </a:r>
            <a:endParaRPr lang="en-US" sz="2600" b="1" dirty="0" smtClean="0">
              <a:ea typeface="+mn-ea"/>
            </a:endParaRPr>
          </a:p>
          <a:p>
            <a:pPr marL="457200" lvl="1" indent="0">
              <a:buNone/>
            </a:pPr>
            <a:endParaRPr lang="sl-SI" sz="2600" b="1" dirty="0">
              <a:ea typeface="+mn-ea"/>
            </a:endParaRPr>
          </a:p>
          <a:p>
            <a:r>
              <a:rPr lang="sl-SI" dirty="0" smtClean="0">
                <a:solidFill>
                  <a:srgbClr val="C00000"/>
                </a:solidFill>
              </a:rPr>
              <a:t>Gostiteljice</a:t>
            </a:r>
            <a:r>
              <a:rPr lang="sl-SI" dirty="0">
                <a:solidFill>
                  <a:srgbClr val="C00000"/>
                </a:solidFill>
              </a:rPr>
              <a:t>: </a:t>
            </a:r>
            <a:r>
              <a:rPr lang="sl-SI" dirty="0"/>
              <a:t>nosilke ECHE listine ali javne / zasebne organizacije, dejavne na trgu dela, področju izobraževanja, usposabljanja in </a:t>
            </a:r>
            <a:r>
              <a:rPr lang="sl-SI" dirty="0" smtClean="0"/>
              <a:t>mladine</a:t>
            </a:r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6B52-9669-46D1-8576-1993C4D391AB}" type="slidenum">
              <a:rPr lang="en-GB" altLang="sl-SI" smtClean="0"/>
              <a:pPr/>
              <a:t>7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369639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97F4-3C50-480B-84E4-CFAA7A92B535}" type="slidenum">
              <a:rPr lang="en-GB" altLang="sl-SI" smtClean="0"/>
              <a:pPr/>
              <a:t>8</a:t>
            </a:fld>
            <a:endParaRPr lang="en-GB" altLang="sl-SI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558387" y="1003926"/>
            <a:ext cx="6623809" cy="4166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737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83474"/>
            <a:ext cx="6789420" cy="1537508"/>
          </a:xfrm>
        </p:spPr>
        <p:txBody>
          <a:bodyPr/>
          <a:lstStyle/>
          <a:p>
            <a:r>
              <a:rPr lang="sl-SI" dirty="0"/>
              <a:t>Konzorcijski projekt mobilnosti – prijavnici KA108 &amp; KA103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" y="1803861"/>
            <a:ext cx="8595360" cy="4222865"/>
          </a:xfrm>
        </p:spPr>
        <p:txBody>
          <a:bodyPr/>
          <a:lstStyle/>
          <a:p>
            <a:r>
              <a:rPr lang="sl-SI" sz="2400" dirty="0"/>
              <a:t>Sestavljen iz VŠI (nosilke ECHE listine) in katere koli javne ali zasebne organizacije</a:t>
            </a:r>
          </a:p>
          <a:p>
            <a:r>
              <a:rPr lang="sl-SI" sz="2400" dirty="0"/>
              <a:t>Vse morajo imeti sedež v isti državi</a:t>
            </a:r>
          </a:p>
          <a:p>
            <a:r>
              <a:rPr lang="sl-SI" sz="2400" dirty="0"/>
              <a:t>Kriteriji:</a:t>
            </a:r>
          </a:p>
          <a:p>
            <a:pPr lvl="1"/>
            <a:r>
              <a:rPr lang="sl-SI" dirty="0"/>
              <a:t>ustreznost konzorcija, </a:t>
            </a:r>
          </a:p>
          <a:p>
            <a:pPr lvl="1"/>
            <a:r>
              <a:rPr lang="sl-SI" dirty="0"/>
              <a:t>kakovost sestave konzorcija, </a:t>
            </a:r>
          </a:p>
          <a:p>
            <a:pPr lvl="1"/>
            <a:r>
              <a:rPr lang="sl-SI" dirty="0"/>
              <a:t>kakovost zasnove in izvedbe aktivnosti,</a:t>
            </a:r>
          </a:p>
          <a:p>
            <a:pPr lvl="1"/>
            <a:r>
              <a:rPr lang="sl-SI" dirty="0"/>
              <a:t>učinek z razširjanjem.</a:t>
            </a:r>
          </a:p>
          <a:p>
            <a:r>
              <a:rPr lang="sl-SI" sz="2400" dirty="0">
                <a:solidFill>
                  <a:srgbClr val="C00000"/>
                </a:solidFill>
              </a:rPr>
              <a:t>2 prijavi: </a:t>
            </a:r>
            <a:r>
              <a:rPr lang="sl-SI" sz="2400" dirty="0"/>
              <a:t>za 103 za mobilnosti in za 108 za akreditacijo</a:t>
            </a:r>
          </a:p>
          <a:p>
            <a:r>
              <a:rPr lang="pl-PL" sz="2400" dirty="0">
                <a:solidFill>
                  <a:srgbClr val="C00000"/>
                </a:solidFill>
              </a:rPr>
              <a:t>Rok za prijavo: 5. februarja </a:t>
            </a:r>
            <a:r>
              <a:rPr lang="pl-PL" sz="2400" dirty="0" smtClean="0">
                <a:solidFill>
                  <a:srgbClr val="C00000"/>
                </a:solidFill>
              </a:rPr>
              <a:t>20</a:t>
            </a:r>
            <a:r>
              <a:rPr lang="en-US" sz="2400" dirty="0" smtClean="0">
                <a:solidFill>
                  <a:srgbClr val="C00000"/>
                </a:solidFill>
              </a:rPr>
              <a:t>20</a:t>
            </a:r>
            <a:r>
              <a:rPr lang="pl-PL" sz="2400" dirty="0" smtClean="0">
                <a:solidFill>
                  <a:srgbClr val="C00000"/>
                </a:solidFill>
              </a:rPr>
              <a:t> </a:t>
            </a:r>
            <a:r>
              <a:rPr lang="pl-PL" sz="2400" dirty="0">
                <a:solidFill>
                  <a:srgbClr val="C00000"/>
                </a:solidFill>
              </a:rPr>
              <a:t>do 12:00 CET</a:t>
            </a:r>
          </a:p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56B52-9669-46D1-8576-1993C4D391AB}" type="slidenum">
              <a:rPr lang="en-GB" altLang="sl-SI" smtClean="0"/>
              <a:pPr/>
              <a:t>9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108139651"/>
      </p:ext>
    </p:extLst>
  </p:cSld>
  <p:clrMapOvr>
    <a:masterClrMapping/>
  </p:clrMapOvr>
</p:sld>
</file>

<file path=ppt/theme/theme1.xml><?xml version="1.0" encoding="utf-8"?>
<a:theme xmlns:a="http://schemas.openxmlformats.org/drawingml/2006/main" name="model soc">
  <a:themeElements>
    <a:clrScheme name="CMEPIUS">
      <a:dk1>
        <a:srgbClr val="2E3192"/>
      </a:dk1>
      <a:lt1>
        <a:srgbClr val="FFFFFF"/>
      </a:lt1>
      <a:dk2>
        <a:srgbClr val="2E3192"/>
      </a:dk2>
      <a:lt2>
        <a:srgbClr val="FFFFFF"/>
      </a:lt2>
      <a:accent1>
        <a:srgbClr val="FEBC11"/>
      </a:accent1>
      <a:accent2>
        <a:srgbClr val="FFFFFF"/>
      </a:accent2>
      <a:accent3>
        <a:srgbClr val="2E3192"/>
      </a:accent3>
      <a:accent4>
        <a:srgbClr val="48A1FA"/>
      </a:accent4>
      <a:accent5>
        <a:srgbClr val="4472C4"/>
      </a:accent5>
      <a:accent6>
        <a:srgbClr val="BFBFBF"/>
      </a:accent6>
      <a:hlink>
        <a:srgbClr val="2E3192"/>
      </a:hlink>
      <a:folHlink>
        <a:srgbClr val="48A1FA"/>
      </a:folHlink>
    </a:clrScheme>
    <a:fontScheme name="model soc">
      <a:majorFont>
        <a:latin typeface="Futura Md BT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el so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 so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 so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 so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 so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 so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 so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A912AFA4-AE3D-4131-A052-C60A656B56A0}" vid="{772D2A87-4693-4D82-82E7-ADE06A8BF09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CME+_4_3-OSNOVNI_slo</Template>
  <TotalTime>566</TotalTime>
  <Words>754</Words>
  <Application>Microsoft Office PowerPoint</Application>
  <PresentationFormat>On-screen Show (4:3)</PresentationFormat>
  <Paragraphs>111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Futura Md BT</vt:lpstr>
      <vt:lpstr>Times New Roman</vt:lpstr>
      <vt:lpstr>Wingdings</vt:lpstr>
      <vt:lpstr>model soc</vt:lpstr>
      <vt:lpstr>Razpis Erasmus+ 2020</vt:lpstr>
      <vt:lpstr>DEL A: Splošne informacije o programu Erasmus+   DEL B: Informacije o ukrepih, zajetih v ta vodnik Projekti mobilnosti v visokem šolstvu: VODNIK za prijavitelje (str. 33 51)  DEL C: Informacije za prijavitelje (administrativni okvir)  PRILOGE</vt:lpstr>
      <vt:lpstr>Razpis KA 103</vt:lpstr>
      <vt:lpstr>MOBILNOST ŠTUDENTOV ZA ŠTUDIJ</vt:lpstr>
      <vt:lpstr>MOBILNOST ŠTUDENTOV ZA PRAKSO</vt:lpstr>
      <vt:lpstr>MOBILNOST OSEBJA ZA POUČEVANJE</vt:lpstr>
      <vt:lpstr>MOBILNOST OSEBJA ZA USPOSABLJANJE</vt:lpstr>
      <vt:lpstr>PowerPoint Presentation</vt:lpstr>
      <vt:lpstr>Konzorcijski projekt mobilnosti – prijavnici KA108 &amp; KA103</vt:lpstr>
      <vt:lpstr>PowerPoint Presentation</vt:lpstr>
      <vt:lpstr>Finančni vidik</vt:lpstr>
      <vt:lpstr>Drugi viri financiranja</vt:lpstr>
      <vt:lpstr>NOVOSTI V PROGRAMU E+ 2020</vt:lpstr>
      <vt:lpstr>Priporočila</vt:lpstr>
      <vt:lpstr>Uporabne povezave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Razpis Erasmus+ 2019</dc:title>
  <dc:creator>Petra Bevek</dc:creator>
  <cp:lastModifiedBy>Martina Tekavec Bembič</cp:lastModifiedBy>
  <cp:revision>34</cp:revision>
  <dcterms:created xsi:type="dcterms:W3CDTF">2018-11-09T09:08:43Z</dcterms:created>
  <dcterms:modified xsi:type="dcterms:W3CDTF">2019-12-02T14:03:58Z</dcterms:modified>
</cp:coreProperties>
</file>