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1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4" r:id="rId19"/>
    <p:sldId id="275" r:id="rId20"/>
    <p:sldId id="29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Vir%20slike%20http:/eeas.europa.eu/delegations/australia/press_corner/newsletter/all-newsletters/386_en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orut.korada@cmepius.si" TargetMode="External"/><Relationship Id="rId5" Type="http://schemas.openxmlformats.org/officeDocument/2006/relationships/hyperlink" Target="mailto:bozidar.grigic@cmepius.si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hyperlink" Target="http://www.erasmusplus.si/wp-content/uploads/2018/10/ICM-Handbook-3.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rasmusplus.si/wp-content/uploads/2019/09/Erasmus_Programme_Guide_2020_SL_Final_Clean.pdf" TargetMode="External"/><Relationship Id="rId5" Type="http://schemas.openxmlformats.org/officeDocument/2006/relationships/hyperlink" Target="http://www.erasmusplus.si/wp-content/uploads/2019/09/Razpis-Eplus2020_SI.pdf" TargetMode="External"/><Relationship Id="rId4" Type="http://schemas.openxmlformats.org/officeDocument/2006/relationships/hyperlink" Target="http://www.erasmusplus.s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93036"/>
            <a:ext cx="2708148" cy="1213103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4599432" y="1751076"/>
            <a:ext cx="9143" cy="1809368"/>
          </a:xfrm>
          <a:custGeom>
            <a:avLst/>
            <a:gdLst/>
            <a:ahLst/>
            <a:cxnLst/>
            <a:rect l="l" t="t" r="r" b="b"/>
            <a:pathLst>
              <a:path w="9143" h="1809368">
                <a:moveTo>
                  <a:pt x="4572" y="4572"/>
                </a:moveTo>
                <a:lnTo>
                  <a:pt x="4572" y="1804797"/>
                </a:lnTo>
              </a:path>
            </a:pathLst>
          </a:custGeom>
          <a:ln w="9144">
            <a:solidFill>
              <a:srgbClr val="2E3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2526157" y="4483633"/>
            <a:ext cx="4169731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 err="1">
                <a:solidFill>
                  <a:schemeClr val="accent6"/>
                </a:solidFill>
                <a:latin typeface="Calibri"/>
                <a:cs typeface="Calibri"/>
              </a:rPr>
              <a:t>Razpis</a:t>
            </a:r>
            <a:r>
              <a:rPr sz="3600" b="1" spc="10" dirty="0">
                <a:solidFill>
                  <a:schemeClr val="accent6"/>
                </a:solidFill>
                <a:latin typeface="Calibri"/>
                <a:cs typeface="Calibri"/>
              </a:rPr>
              <a:t>                   </a:t>
            </a:r>
            <a:r>
              <a:rPr sz="360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lang="sl-SI" sz="360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endParaRPr sz="36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63972" y="5510344"/>
            <a:ext cx="5104091" cy="6047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530" b="1" spc="10" dirty="0">
                <a:solidFill>
                  <a:schemeClr val="tx2"/>
                </a:solidFill>
                <a:latin typeface="Calibri"/>
                <a:cs typeface="Calibri"/>
              </a:rPr>
              <a:t>Projekti mobilnosti v visokem šolstvu s </a:t>
            </a:r>
            <a:r>
              <a:rPr sz="1530" b="1" spc="10" dirty="0" err="1">
                <a:solidFill>
                  <a:schemeClr val="tx2"/>
                </a:solidFill>
                <a:latin typeface="Calibri"/>
                <a:cs typeface="Calibri"/>
              </a:rPr>
              <a:t>partnerskimi</a:t>
            </a:r>
            <a:r>
              <a:rPr sz="1530" b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30" b="1" spc="10" dirty="0" err="1" smtClean="0">
                <a:solidFill>
                  <a:schemeClr val="tx2"/>
                </a:solidFill>
                <a:latin typeface="Calibri"/>
                <a:cs typeface="Calibri"/>
              </a:rPr>
              <a:t>državam</a:t>
            </a:r>
            <a:r>
              <a:rPr lang="sl-SI" sz="1530" b="1" spc="10" dirty="0" smtClean="0">
                <a:solidFill>
                  <a:schemeClr val="tx2"/>
                </a:solidFill>
                <a:latin typeface="Calibri"/>
                <a:cs typeface="Calibri"/>
              </a:rPr>
              <a:t>i</a:t>
            </a:r>
          </a:p>
          <a:p>
            <a:pPr marL="0" algn="ctr">
              <a:lnSpc>
                <a:spcPct val="100000"/>
              </a:lnSpc>
            </a:pPr>
            <a:r>
              <a:rPr sz="2400" b="1" spc="10" dirty="0" smtClean="0">
                <a:solidFill>
                  <a:schemeClr val="tx2"/>
                </a:solidFill>
                <a:latin typeface="Calibri"/>
                <a:cs typeface="Calibri"/>
              </a:rPr>
              <a:t>(KA107</a:t>
            </a:r>
            <a:r>
              <a:rPr sz="2400" b="1" spc="1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400" b="1" spc="10" dirty="0" smtClean="0">
                <a:solidFill>
                  <a:schemeClr val="tx2"/>
                </a:solidFill>
                <a:latin typeface="Calibri"/>
                <a:cs typeface="Calibri"/>
              </a:rPr>
              <a:t>–</a:t>
            </a:r>
            <a:r>
              <a:rPr sz="2400" b="1" spc="1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sl-SI" sz="2400" b="1" spc="10" dirty="0" smtClean="0">
                <a:solidFill>
                  <a:schemeClr val="tx2"/>
                </a:solidFill>
                <a:latin typeface="Calibri"/>
                <a:cs typeface="Calibri"/>
              </a:rPr>
              <a:t>za začetnike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5" name="Image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3957828"/>
            <a:ext cx="1391412" cy="1382267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6982332" y="6666242"/>
            <a:ext cx="1955022" cy="119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chemeClr val="tx2"/>
                </a:solidFill>
                <a:latin typeface="Arial"/>
                <a:cs typeface="Arial"/>
              </a:rPr>
              <a:t>Predstavitev ni del razpisne dokumentacije</a:t>
            </a: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7778"/>
            <a:ext cx="13563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20903" y="1050823"/>
            <a:ext cx="3105952" cy="1725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20903" y="1462786"/>
            <a:ext cx="4086686" cy="3779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CF202E"/>
                </a:solidFill>
                <a:latin typeface="Calibri"/>
                <a:cs typeface="Calibri"/>
              </a:rPr>
              <a:t>Instrument za razvojno sodelovanje –</a:t>
            </a:r>
            <a:endParaRPr sz="1300">
              <a:latin typeface="Calibri"/>
              <a:cs typeface="Calibri"/>
            </a:endParaRPr>
          </a:p>
          <a:p>
            <a:pPr marL="914450">
              <a:lnSpc>
                <a:spcPct val="100000"/>
              </a:lnSpc>
            </a:pPr>
            <a:r>
              <a:rPr sz="1290" b="1" i="1" spc="10" dirty="0">
                <a:solidFill>
                  <a:srgbClr val="CF202E"/>
                </a:solidFill>
                <a:latin typeface="Calibri"/>
                <a:cs typeface="Calibri"/>
              </a:rPr>
              <a:t>Development Co-operation Instrument (DCI)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9272" y="2048382"/>
            <a:ext cx="1297432" cy="652272"/>
          </a:xfrm>
          <a:custGeom>
            <a:avLst/>
            <a:gdLst/>
            <a:ahLst/>
            <a:cxnLst/>
            <a:rect l="l" t="t" r="r" b="b"/>
            <a:pathLst>
              <a:path w="1297432" h="652272">
                <a:moveTo>
                  <a:pt x="0" y="652273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6692" y="2048382"/>
            <a:ext cx="3354832" cy="652272"/>
          </a:xfrm>
          <a:custGeom>
            <a:avLst/>
            <a:gdLst/>
            <a:ahLst/>
            <a:cxnLst/>
            <a:rect l="l" t="t" r="r" b="b"/>
            <a:pathLst>
              <a:path w="3354832" h="652272">
                <a:moveTo>
                  <a:pt x="0" y="652273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1524" y="2048382"/>
            <a:ext cx="1519936" cy="652272"/>
          </a:xfrm>
          <a:custGeom>
            <a:avLst/>
            <a:gdLst/>
            <a:ahLst/>
            <a:cxnLst/>
            <a:rect l="l" t="t" r="r" b="b"/>
            <a:pathLst>
              <a:path w="1519936" h="652272">
                <a:moveTo>
                  <a:pt x="0" y="652273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272" y="2700680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6692" y="2700680"/>
            <a:ext cx="3354832" cy="367004"/>
          </a:xfrm>
          <a:custGeom>
            <a:avLst/>
            <a:gdLst/>
            <a:ahLst/>
            <a:cxnLst/>
            <a:rect l="l" t="t" r="r" b="b"/>
            <a:pathLst>
              <a:path w="3354832" h="367004">
                <a:moveTo>
                  <a:pt x="0" y="36700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81524" y="2700680"/>
            <a:ext cx="1519936" cy="367004"/>
          </a:xfrm>
          <a:custGeom>
            <a:avLst/>
            <a:gdLst/>
            <a:ahLst/>
            <a:cxnLst/>
            <a:rect l="l" t="t" r="r" b="b"/>
            <a:pathLst>
              <a:path w="1519936" h="367004">
                <a:moveTo>
                  <a:pt x="0" y="36700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9272" y="3067685"/>
            <a:ext cx="1297432" cy="489203"/>
          </a:xfrm>
          <a:custGeom>
            <a:avLst/>
            <a:gdLst/>
            <a:ahLst/>
            <a:cxnLst/>
            <a:rect l="l" t="t" r="r" b="b"/>
            <a:pathLst>
              <a:path w="1297432" h="489203">
                <a:moveTo>
                  <a:pt x="0" y="48920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3307" y="3074034"/>
            <a:ext cx="3354832" cy="489203"/>
          </a:xfrm>
          <a:custGeom>
            <a:avLst/>
            <a:gdLst/>
            <a:ahLst/>
            <a:cxnLst/>
            <a:rect l="l" t="t" r="r" b="b"/>
            <a:pathLst>
              <a:path w="3354832" h="489203">
                <a:moveTo>
                  <a:pt x="0" y="48920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81524" y="3067685"/>
            <a:ext cx="1519936" cy="489203"/>
          </a:xfrm>
          <a:custGeom>
            <a:avLst/>
            <a:gdLst/>
            <a:ahLst/>
            <a:cxnLst/>
            <a:rect l="l" t="t" r="r" b="b"/>
            <a:pathLst>
              <a:path w="1519936" h="489203">
                <a:moveTo>
                  <a:pt x="0" y="48920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272" y="3556800"/>
            <a:ext cx="1297432" cy="476974"/>
          </a:xfrm>
          <a:custGeom>
            <a:avLst/>
            <a:gdLst/>
            <a:ahLst/>
            <a:cxnLst/>
            <a:rect l="l" t="t" r="r" b="b"/>
            <a:pathLst>
              <a:path w="1297432" h="476974">
                <a:moveTo>
                  <a:pt x="0" y="47697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6692" y="3556800"/>
            <a:ext cx="3354832" cy="476974"/>
          </a:xfrm>
          <a:custGeom>
            <a:avLst/>
            <a:gdLst/>
            <a:ahLst/>
            <a:cxnLst/>
            <a:rect l="l" t="t" r="r" b="b"/>
            <a:pathLst>
              <a:path w="3354832" h="476974">
                <a:moveTo>
                  <a:pt x="0" y="47697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1524" y="3556800"/>
            <a:ext cx="1519936" cy="476974"/>
          </a:xfrm>
          <a:custGeom>
            <a:avLst/>
            <a:gdLst/>
            <a:ahLst/>
            <a:cxnLst/>
            <a:rect l="l" t="t" r="r" b="b"/>
            <a:pathLst>
              <a:path w="1519936" h="476974">
                <a:moveTo>
                  <a:pt x="0" y="47697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272" y="4033799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5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6692" y="4033799"/>
            <a:ext cx="3354832" cy="367004"/>
          </a:xfrm>
          <a:custGeom>
            <a:avLst/>
            <a:gdLst/>
            <a:ahLst/>
            <a:cxnLst/>
            <a:rect l="l" t="t" r="r" b="b"/>
            <a:pathLst>
              <a:path w="3354832" h="367004">
                <a:moveTo>
                  <a:pt x="0" y="367005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1524" y="4033799"/>
            <a:ext cx="1519936" cy="367004"/>
          </a:xfrm>
          <a:custGeom>
            <a:avLst/>
            <a:gdLst/>
            <a:ahLst/>
            <a:cxnLst/>
            <a:rect l="l" t="t" r="r" b="b"/>
            <a:pathLst>
              <a:path w="1519936" h="367004">
                <a:moveTo>
                  <a:pt x="0" y="367005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0342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5174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6572" y="2694305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6572" y="306133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6572" y="3550539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6572" y="402742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2922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5110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6572" y="2042033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572" y="439445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80669" y="2077847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6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0669" y="2257679"/>
            <a:ext cx="31392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Azija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78507" y="2075942"/>
            <a:ext cx="574779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Afganistan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25624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552700" y="2075942"/>
            <a:ext cx="553276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Bangladeš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076956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04032" y="2075942"/>
            <a:ext cx="333939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Butan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610356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37686" y="2075942"/>
            <a:ext cx="56706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Kambodža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377182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604258" y="2075942"/>
            <a:ext cx="454865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Kitajska,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778507" y="2239010"/>
            <a:ext cx="3280676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Demokratična ljudska republika Koreja, Indija, Indonezija, </a:t>
            </a:r>
            <a:r>
              <a:rPr sz="970" spc="10" dirty="0">
                <a:solidFill>
                  <a:srgbClr val="CF202E"/>
                </a:solidFill>
                <a:latin typeface="Calibri"/>
                <a:cs typeface="Calibri"/>
              </a:rPr>
              <a:t>Laos</a:t>
            </a: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778507" y="2402078"/>
            <a:ext cx="49078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Malezija,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348484" y="2402078"/>
            <a:ext cx="43816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Maldivi,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865120" y="2402078"/>
            <a:ext cx="574652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Mongolija,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518915" y="2402078"/>
            <a:ext cx="531380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solidFill>
                  <a:srgbClr val="CF202E"/>
                </a:solidFill>
                <a:latin typeface="Calibri"/>
                <a:cs typeface="Calibri"/>
              </a:rPr>
              <a:t>Mjanmar</a:t>
            </a:r>
            <a:r>
              <a:rPr sz="909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28770" y="2402078"/>
            <a:ext cx="361961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Nepal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569206" y="2402078"/>
            <a:ext cx="489777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Pakistan,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778507" y="2565146"/>
            <a:ext cx="17948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Filipini, Šrilanka, Tajska in Vietnam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464429" y="2292731"/>
            <a:ext cx="1111843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13.795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80669" y="2729890"/>
            <a:ext cx="721562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7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80669" y="2910205"/>
            <a:ext cx="86858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Osrednja Azija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778507" y="2830321"/>
            <a:ext cx="316723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Kazahstan, Kirgizistan, Tadžikistan, Turkmenistan, Uzbekistan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561965" y="2802382"/>
            <a:ext cx="544701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51.281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6136894" y="2802382"/>
            <a:ext cx="36175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6455410" y="2802382"/>
            <a:ext cx="13792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480669" y="3097403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8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480669" y="3277234"/>
            <a:ext cx="103024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Latinska Amerika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1778507" y="3095498"/>
            <a:ext cx="56617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Argentina,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2345436" y="3095498"/>
            <a:ext cx="398449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CF202E"/>
                </a:solidFill>
                <a:latin typeface="Calibri"/>
                <a:cs typeface="Calibri"/>
              </a:rPr>
              <a:t>Bolivija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2715768" y="3095498"/>
            <a:ext cx="60463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2775092" y="3095498"/>
            <a:ext cx="462581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Brazilija,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3227097" y="3098418"/>
            <a:ext cx="1398460" cy="144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 err="1" smtClean="0">
                <a:solidFill>
                  <a:srgbClr val="252C64"/>
                </a:solidFill>
                <a:latin typeface="Calibri"/>
                <a:cs typeface="Calibri"/>
              </a:rPr>
              <a:t>Kolumbija</a:t>
            </a: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, Kostarika, Kuba,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9" name="text 1"/>
          <p:cNvSpPr txBox="1"/>
          <p:nvPr/>
        </p:nvSpPr>
        <p:spPr>
          <a:xfrm>
            <a:off x="1778507" y="3258565"/>
            <a:ext cx="3168905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Ekvador,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Salvador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Gvatemala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Honduras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Mehika, Nikaragva,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0" name="text 1"/>
          <p:cNvSpPr txBox="1"/>
          <p:nvPr/>
        </p:nvSpPr>
        <p:spPr>
          <a:xfrm>
            <a:off x="1778507" y="3421634"/>
            <a:ext cx="1851789" cy="1492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Panama, Paragvaj, Peru</a:t>
            </a:r>
            <a:r>
              <a:rPr sz="970" spc="10" dirty="0" smtClean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r>
              <a:rPr lang="sl-SI" sz="970" spc="10" dirty="0" smtClean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970" spc="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Venezuela</a:t>
            </a:r>
            <a:endParaRPr sz="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50667" y="3483737"/>
            <a:ext cx="399288" cy="7620"/>
          </a:xfrm>
          <a:custGeom>
            <a:avLst/>
            <a:gdLst/>
            <a:ahLst/>
            <a:cxnLst/>
            <a:rect l="l" t="t" r="r" b="b"/>
            <a:pathLst>
              <a:path w="399288" h="7620">
                <a:moveTo>
                  <a:pt x="0" y="7620"/>
                </a:moveTo>
                <a:lnTo>
                  <a:pt x="0" y="0"/>
                </a:lnTo>
                <a:lnTo>
                  <a:pt x="399288" y="0"/>
                </a:lnTo>
                <a:lnTo>
                  <a:pt x="399288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1096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 1"/>
          <p:cNvSpPr txBox="1"/>
          <p:nvPr/>
        </p:nvSpPr>
        <p:spPr>
          <a:xfrm>
            <a:off x="5561965" y="3230626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68.044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3" name="text 1"/>
          <p:cNvSpPr txBox="1"/>
          <p:nvPr/>
        </p:nvSpPr>
        <p:spPr>
          <a:xfrm>
            <a:off x="480669" y="3586607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9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text 1"/>
          <p:cNvSpPr txBox="1"/>
          <p:nvPr/>
        </p:nvSpPr>
        <p:spPr>
          <a:xfrm>
            <a:off x="480669" y="3766439"/>
            <a:ext cx="81571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b="1" spc="10" dirty="0">
                <a:solidFill>
                  <a:srgbClr val="252C64"/>
                </a:solidFill>
                <a:latin typeface="Calibri"/>
                <a:cs typeface="Calibri"/>
              </a:rPr>
              <a:t>Srednji vzhod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text 1"/>
          <p:cNvSpPr txBox="1"/>
          <p:nvPr/>
        </p:nvSpPr>
        <p:spPr>
          <a:xfrm>
            <a:off x="1778507" y="3741674"/>
            <a:ext cx="87828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Iran, Irak, Jemen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text 1"/>
          <p:cNvSpPr txBox="1"/>
          <p:nvPr/>
        </p:nvSpPr>
        <p:spPr>
          <a:xfrm>
            <a:off x="5561965" y="3713505"/>
            <a:ext cx="544701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26.247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6136894" y="3713505"/>
            <a:ext cx="361575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8" name="text 1"/>
          <p:cNvSpPr txBox="1"/>
          <p:nvPr/>
        </p:nvSpPr>
        <p:spPr>
          <a:xfrm>
            <a:off x="6455410" y="3713505"/>
            <a:ext cx="138142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9" name="text 1"/>
          <p:cNvSpPr txBox="1"/>
          <p:nvPr/>
        </p:nvSpPr>
        <p:spPr>
          <a:xfrm>
            <a:off x="480669" y="4063619"/>
            <a:ext cx="79290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10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text 1"/>
          <p:cNvSpPr txBox="1"/>
          <p:nvPr/>
        </p:nvSpPr>
        <p:spPr>
          <a:xfrm>
            <a:off x="480669" y="4243222"/>
            <a:ext cx="734143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Južna Afrika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text 1"/>
          <p:cNvSpPr txBox="1"/>
          <p:nvPr/>
        </p:nvSpPr>
        <p:spPr>
          <a:xfrm>
            <a:off x="1778507" y="4163822"/>
            <a:ext cx="644856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Južna Afrika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text 1"/>
          <p:cNvSpPr txBox="1"/>
          <p:nvPr/>
        </p:nvSpPr>
        <p:spPr>
          <a:xfrm>
            <a:off x="5561965" y="4135882"/>
            <a:ext cx="915315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31.566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3" name="text 1"/>
          <p:cNvSpPr txBox="1"/>
          <p:nvPr/>
        </p:nvSpPr>
        <p:spPr>
          <a:xfrm>
            <a:off x="6455410" y="4135882"/>
            <a:ext cx="13792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4" name="text 1"/>
          <p:cNvSpPr txBox="1"/>
          <p:nvPr/>
        </p:nvSpPr>
        <p:spPr>
          <a:xfrm>
            <a:off x="1123492" y="4470146"/>
            <a:ext cx="510966" cy="1341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text 1"/>
          <p:cNvSpPr txBox="1"/>
          <p:nvPr/>
        </p:nvSpPr>
        <p:spPr>
          <a:xfrm>
            <a:off x="1123492" y="4633404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text 1"/>
          <p:cNvSpPr txBox="1"/>
          <p:nvPr/>
        </p:nvSpPr>
        <p:spPr>
          <a:xfrm>
            <a:off x="1466342" y="4651121"/>
            <a:ext cx="350103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Azija in LA v razvoju: 25 % mobilnosti z </a:t>
            </a:r>
            <a:r>
              <a:rPr sz="870" b="1" spc="10" dirty="0">
                <a:solidFill>
                  <a:srgbClr val="CF202E"/>
                </a:solidFill>
                <a:latin typeface="Calibri"/>
                <a:cs typeface="Calibri"/>
              </a:rPr>
              <a:t>najmanj razvitimi državami v regiji</a:t>
            </a: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text 1"/>
          <p:cNvSpPr txBox="1"/>
          <p:nvPr/>
        </p:nvSpPr>
        <p:spPr>
          <a:xfrm>
            <a:off x="1123492" y="4797996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text 1"/>
          <p:cNvSpPr txBox="1"/>
          <p:nvPr/>
        </p:nvSpPr>
        <p:spPr>
          <a:xfrm>
            <a:off x="1466342" y="4815713"/>
            <a:ext cx="215356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Azija max 30 % proračuna za Kitajsko in Indijo.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text 1"/>
          <p:cNvSpPr txBox="1"/>
          <p:nvPr/>
        </p:nvSpPr>
        <p:spPr>
          <a:xfrm>
            <a:off x="1123492" y="4962588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>
            <a:off x="1466342" y="4980305"/>
            <a:ext cx="214594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LA max 35 % proračuna za Brazilijo in Mehiko.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text 1"/>
          <p:cNvSpPr txBox="1"/>
          <p:nvPr/>
        </p:nvSpPr>
        <p:spPr>
          <a:xfrm>
            <a:off x="1123492" y="5127561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text 1"/>
          <p:cNvSpPr txBox="1"/>
          <p:nvPr/>
        </p:nvSpPr>
        <p:spPr>
          <a:xfrm>
            <a:off x="1466342" y="5145278"/>
            <a:ext cx="438514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252C64"/>
                </a:solidFill>
                <a:latin typeface="Calibri"/>
                <a:cs typeface="Calibri"/>
              </a:rPr>
              <a:t>Vse DCI: vhodna mobilnost nima omejitev, izhodna samo za osebje in študenti na 3. stopnji.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8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1551" y="1086104"/>
            <a:ext cx="3106053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1551" y="1497584"/>
            <a:ext cx="3430277" cy="378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FDB71A"/>
                </a:solidFill>
                <a:latin typeface="Calibri"/>
                <a:cs typeface="Calibri"/>
              </a:rPr>
              <a:t>Evropski razvojni sklad –</a:t>
            </a:r>
            <a:endParaRPr sz="1300">
              <a:latin typeface="Calibri"/>
              <a:cs typeface="Calibri"/>
            </a:endParaRPr>
          </a:p>
          <a:p>
            <a:pPr marL="914704">
              <a:lnSpc>
                <a:spcPct val="100000"/>
              </a:lnSpc>
            </a:pPr>
            <a:r>
              <a:rPr sz="1320" b="1" i="1" spc="10" dirty="0">
                <a:solidFill>
                  <a:srgbClr val="FDB71A"/>
                </a:solidFill>
                <a:latin typeface="Calibri"/>
                <a:cs typeface="Calibri"/>
              </a:rPr>
              <a:t>European Development Fund (EDF)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9694" y="2099818"/>
            <a:ext cx="1297432" cy="2201672"/>
          </a:xfrm>
          <a:custGeom>
            <a:avLst/>
            <a:gdLst/>
            <a:ahLst/>
            <a:cxnLst/>
            <a:rect l="l" t="t" r="r" b="b"/>
            <a:pathLst>
              <a:path w="1297432" h="2201672">
                <a:moveTo>
                  <a:pt x="0" y="2201672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47063" y="2099818"/>
            <a:ext cx="3354832" cy="2201672"/>
          </a:xfrm>
          <a:custGeom>
            <a:avLst/>
            <a:gdLst/>
            <a:ahLst/>
            <a:cxnLst/>
            <a:rect l="l" t="t" r="r" b="b"/>
            <a:pathLst>
              <a:path w="3354832" h="2201672">
                <a:moveTo>
                  <a:pt x="0" y="2201672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02022" y="2099818"/>
            <a:ext cx="1519935" cy="2201672"/>
          </a:xfrm>
          <a:custGeom>
            <a:avLst/>
            <a:gdLst/>
            <a:ahLst/>
            <a:cxnLst/>
            <a:rect l="l" t="t" r="r" b="b"/>
            <a:pathLst>
              <a:path w="1519935" h="2201672">
                <a:moveTo>
                  <a:pt x="0" y="2201672"/>
                </a:moveTo>
                <a:lnTo>
                  <a:pt x="0" y="0"/>
                </a:lnTo>
                <a:lnTo>
                  <a:pt x="1519935" y="0"/>
                </a:lnTo>
                <a:lnTo>
                  <a:pt x="1519935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0713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5672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3344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5481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994" y="2093468"/>
            <a:ext cx="6197537" cy="12700"/>
          </a:xfrm>
          <a:custGeom>
            <a:avLst/>
            <a:gdLst/>
            <a:ahLst/>
            <a:cxnLst/>
            <a:rect l="l" t="t" r="r" b="b"/>
            <a:pathLst>
              <a:path w="6197537" h="12700">
                <a:moveTo>
                  <a:pt x="6350" y="6350"/>
                </a:moveTo>
                <a:lnTo>
                  <a:pt x="6191187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6994" y="4295140"/>
            <a:ext cx="6197537" cy="12700"/>
          </a:xfrm>
          <a:custGeom>
            <a:avLst/>
            <a:gdLst/>
            <a:ahLst/>
            <a:cxnLst/>
            <a:rect l="l" t="t" r="r" b="b"/>
            <a:pathLst>
              <a:path w="6197537" h="12700">
                <a:moveTo>
                  <a:pt x="6350" y="6350"/>
                </a:moveTo>
                <a:lnTo>
                  <a:pt x="6191187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01116" y="2129282"/>
            <a:ext cx="81432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11 EDF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01116" y="2309114"/>
            <a:ext cx="85554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AKP (AFRIŠKE,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01116" y="2488946"/>
            <a:ext cx="75936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KARIBSKE 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01116" y="2667253"/>
            <a:ext cx="11588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PACIFIŠKE DRŽAVE)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98625" y="2124100"/>
            <a:ext cx="376132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Angola,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36394" y="2124100"/>
            <a:ext cx="376362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Antigva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573782" y="2124100"/>
            <a:ext cx="115646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747518" y="2124100"/>
            <a:ext cx="444781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Barbuda,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251962" y="2124100"/>
            <a:ext cx="403639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Bahami,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716782" y="2124100"/>
            <a:ext cx="488791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Barbados,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265676" y="2124100"/>
            <a:ext cx="327197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Belize,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54296" y="2124100"/>
            <a:ext cx="319634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Benin,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698625" y="2272538"/>
            <a:ext cx="44622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Bocvana,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220214" y="2272538"/>
            <a:ext cx="37924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Burkina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674366" y="2272538"/>
            <a:ext cx="2660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Faso,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015742" y="2272538"/>
            <a:ext cx="4215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Burundi,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512565" y="2272538"/>
            <a:ext cx="47640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Kamerun,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064508" y="2272538"/>
            <a:ext cx="5424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Zelenortski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681728" y="2272538"/>
            <a:ext cx="29192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otoki,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698625" y="2418842"/>
            <a:ext cx="68545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Srednjeafriška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456434" y="2418842"/>
            <a:ext cx="491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republika,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020314" y="2418842"/>
            <a:ext cx="22814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Čad,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320542" y="2418842"/>
            <a:ext cx="39090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Komori,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783838" y="2418842"/>
            <a:ext cx="34678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Kongo,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299204" y="2418842"/>
            <a:ext cx="677799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Demokratična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1698625" y="2565146"/>
            <a:ext cx="327704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republika  Kongo,  Cookovi  otoki,  Džibuti,  Dominika,  Dominikanska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1698625" y="2711450"/>
            <a:ext cx="491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republika,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2250694" y="2711450"/>
            <a:ext cx="599961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Ekvatorialna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2910586" y="2711450"/>
            <a:ext cx="40439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Gvineja,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3375406" y="2711450"/>
            <a:ext cx="39227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Eritreja,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3826764" y="2711450"/>
            <a:ext cx="40290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Etiopija,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4290060" y="2711450"/>
            <a:ext cx="264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Fidži,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4614672" y="2711450"/>
            <a:ext cx="36061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Gabon,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1698625" y="2859278"/>
            <a:ext cx="327674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Gambija,  Gana,  Grenada,  Gvineja,  Gvineja  Bissau,  Gvajana,  Haiti,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1698625" y="3005582"/>
            <a:ext cx="6607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Slonokoščena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2427478" y="3005582"/>
            <a:ext cx="3104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obala,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2805430" y="3005582"/>
            <a:ext cx="424739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Jamajka,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3296158" y="3005582"/>
            <a:ext cx="33764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Kenija,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3701542" y="3005582"/>
            <a:ext cx="3835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Kiribati,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4152900" y="3005582"/>
            <a:ext cx="36347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Lesoto,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4582668" y="3005582"/>
            <a:ext cx="392391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Liberija,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1698625" y="3151886"/>
            <a:ext cx="327517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Madagaskar, Malavi, Mali, Marshallovi otoki, Mavretanija, Mauritius,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1698625" y="3299714"/>
            <a:ext cx="327693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Federativne države Mikronezije, Mozambik, Namibija, Nauru, Niger,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1698625" y="3446018"/>
            <a:ext cx="32769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Nigerija, Niue, Palau, Papua Nova Gvineja, Ruanda, Saint Kitts 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text 1"/>
          <p:cNvSpPr txBox="1"/>
          <p:nvPr/>
        </p:nvSpPr>
        <p:spPr>
          <a:xfrm>
            <a:off x="1698625" y="3592093"/>
            <a:ext cx="3280106" cy="11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Nevis, Saint Lucia, Sveti VIncent in Grenadine, Samoa, Sao Tome 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text 1"/>
          <p:cNvSpPr txBox="1"/>
          <p:nvPr/>
        </p:nvSpPr>
        <p:spPr>
          <a:xfrm>
            <a:off x="1698625" y="3738880"/>
            <a:ext cx="327769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Principe, Senegal, Sejšeli, Sierra Leone, Salomonovi otoki, Somalija,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text 1"/>
          <p:cNvSpPr txBox="1"/>
          <p:nvPr/>
        </p:nvSpPr>
        <p:spPr>
          <a:xfrm>
            <a:off x="1698625" y="3886708"/>
            <a:ext cx="327563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Južni Sudan, Sudan, Surinam, Svazi, Demokratična republika Vzhodni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1698625" y="4033012"/>
            <a:ext cx="327670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Timor, Tanzanija, Togo, Tonga, Trinidad in Tobago, Tuvalu, Uganda,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1698625" y="4179316"/>
            <a:ext cx="134786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Vanuatu, Zambija, Zimbabve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text 1"/>
          <p:cNvSpPr txBox="1"/>
          <p:nvPr/>
        </p:nvSpPr>
        <p:spPr>
          <a:xfrm>
            <a:off x="5482463" y="3119120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63.814 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7" name="text 1"/>
          <p:cNvSpPr txBox="1"/>
          <p:nvPr/>
        </p:nvSpPr>
        <p:spPr>
          <a:xfrm>
            <a:off x="741578" y="4491355"/>
            <a:ext cx="64734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text 1"/>
          <p:cNvSpPr txBox="1"/>
          <p:nvPr/>
        </p:nvSpPr>
        <p:spPr>
          <a:xfrm>
            <a:off x="741578" y="4706978"/>
            <a:ext cx="189433" cy="1615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1084478" y="4733671"/>
            <a:ext cx="5257797" cy="377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Vhodna mobilnost nima omejitev, izhodna samo za osebje in študenti na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3. stopnji.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5491681" y="3402932"/>
            <a:ext cx="1057341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00B050"/>
                </a:solidFill>
                <a:latin typeface="Calibri"/>
                <a:cs typeface="Calibri"/>
              </a:rPr>
              <a:t>+ 40.000 EUR</a:t>
            </a:r>
          </a:p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00B050"/>
                </a:solidFill>
                <a:latin typeface="Calibri"/>
                <a:cs typeface="Calibri"/>
              </a:rPr>
              <a:t>ACP okno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42823" y="1135506"/>
            <a:ext cx="310522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42823" y="2395728"/>
            <a:ext cx="679698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 razpisnem </a:t>
            </a:r>
            <a:r>
              <a:rPr sz="2400" spc="10" dirty="0" err="1">
                <a:solidFill>
                  <a:srgbClr val="252C64"/>
                </a:solidFill>
                <a:latin typeface="Calibri"/>
                <a:cs typeface="Calibri"/>
              </a:rPr>
              <a:t>obdobju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lang="sl-SI"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izjemoma </a:t>
            </a:r>
            <a:r>
              <a:rPr sz="2400" spc="10" dirty="0">
                <a:solidFill>
                  <a:schemeClr val="accent6"/>
                </a:solidFill>
                <a:latin typeface="Calibri"/>
                <a:cs typeface="Calibri"/>
              </a:rPr>
              <a:t>možna</a:t>
            </a:r>
            <a:r>
              <a:rPr sz="2400" spc="10" dirty="0">
                <a:solidFill>
                  <a:srgbClr val="CF202E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odhodna</a:t>
            </a:r>
            <a:endParaRPr sz="2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mobilnost študentov na 1. in 2. stopnji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EDF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in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DCI</a:t>
            </a:r>
            <a:endParaRPr sz="2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ovojnicah, </a:t>
            </a:r>
            <a:r>
              <a:rPr sz="2400" spc="10" dirty="0">
                <a:solidFill>
                  <a:schemeClr val="accent6"/>
                </a:solidFill>
                <a:latin typeface="Calibri"/>
                <a:cs typeface="Calibri"/>
              </a:rPr>
              <a:t>vendar</a:t>
            </a:r>
            <a:r>
              <a:rPr sz="2400" spc="10" dirty="0">
                <a:solidFill>
                  <a:srgbClr val="CF202E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le za odobrene mobilnosti v skupni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42823" y="3493262"/>
            <a:ext cx="3375711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vrednosti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do 100.000 EUR.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166494"/>
            <a:ext cx="310555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3380" y="1577975"/>
            <a:ext cx="2886636" cy="3780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Instrument partnerstva –</a:t>
            </a:r>
            <a:endParaRPr sz="1300">
              <a:latin typeface="Calibri"/>
              <a:cs typeface="Calibri"/>
            </a:endParaRPr>
          </a:p>
          <a:p>
            <a:pPr marL="914653">
              <a:lnSpc>
                <a:spcPct val="100000"/>
              </a:lnSpc>
            </a:pPr>
            <a:r>
              <a:rPr sz="1320" b="1" i="1" spc="10" dirty="0">
                <a:solidFill>
                  <a:srgbClr val="252C64"/>
                </a:solidFill>
                <a:latin typeface="Calibri"/>
                <a:cs typeface="Calibri"/>
              </a:rPr>
              <a:t>Partnership Instrument (PI)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2900" y="2223071"/>
            <a:ext cx="1297432" cy="998537"/>
          </a:xfrm>
          <a:custGeom>
            <a:avLst/>
            <a:gdLst/>
            <a:ahLst/>
            <a:cxnLst/>
            <a:rect l="l" t="t" r="r" b="b"/>
            <a:pathLst>
              <a:path w="1297432" h="998537">
                <a:moveTo>
                  <a:pt x="0" y="998538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40332" y="2223071"/>
            <a:ext cx="2437384" cy="998537"/>
          </a:xfrm>
          <a:custGeom>
            <a:avLst/>
            <a:gdLst/>
            <a:ahLst/>
            <a:cxnLst/>
            <a:rect l="l" t="t" r="r" b="b"/>
            <a:pathLst>
              <a:path w="2437384" h="998537">
                <a:moveTo>
                  <a:pt x="0" y="998538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77715" y="2223071"/>
            <a:ext cx="2437384" cy="998537"/>
          </a:xfrm>
          <a:custGeom>
            <a:avLst/>
            <a:gdLst/>
            <a:ahLst/>
            <a:cxnLst/>
            <a:rect l="l" t="t" r="r" b="b"/>
            <a:pathLst>
              <a:path w="2437384" h="998537">
                <a:moveTo>
                  <a:pt x="0" y="998538"/>
                </a:moveTo>
                <a:lnTo>
                  <a:pt x="0" y="0"/>
                </a:lnTo>
                <a:lnTo>
                  <a:pt x="2437385" y="0"/>
                </a:lnTo>
                <a:lnTo>
                  <a:pt x="2437385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33982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71365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550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08750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0200" y="2216658"/>
            <a:ext cx="6197600" cy="12700"/>
          </a:xfrm>
          <a:custGeom>
            <a:avLst/>
            <a:gdLst/>
            <a:ahLst/>
            <a:cxnLst/>
            <a:rect l="l" t="t" r="r" b="b"/>
            <a:pathLst>
              <a:path w="6197600" h="12700">
                <a:moveTo>
                  <a:pt x="6350" y="6350"/>
                </a:moveTo>
                <a:lnTo>
                  <a:pt x="6191250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0200" y="3215259"/>
            <a:ext cx="6197600" cy="12700"/>
          </a:xfrm>
          <a:custGeom>
            <a:avLst/>
            <a:gdLst/>
            <a:ahLst/>
            <a:cxnLst/>
            <a:rect l="l" t="t" r="r" b="b"/>
            <a:pathLst>
              <a:path w="6197600" h="12700">
                <a:moveTo>
                  <a:pt x="6350" y="6350"/>
                </a:moveTo>
                <a:lnTo>
                  <a:pt x="6191250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94411" y="2252472"/>
            <a:ext cx="70398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13 PI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4411" y="2432304"/>
            <a:ext cx="38192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Druge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4411" y="2612136"/>
            <a:ext cx="97402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industrializirane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4411" y="2790215"/>
            <a:ext cx="419009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91894" y="2252472"/>
            <a:ext cx="225594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Avstralija, Brunej, Hongkong, Japonska,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91894" y="2432304"/>
            <a:ext cx="188607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(Republika) Koreja, Macao, Nova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91894" y="2612136"/>
            <a:ext cx="154551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Zelandija, Singapur, Tajvan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91894" y="2892806"/>
            <a:ext cx="227387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Kanada, Združene države Amerike, </a:t>
            </a:r>
            <a:r>
              <a:rPr sz="1070" spc="10" dirty="0">
                <a:solidFill>
                  <a:srgbClr val="109647"/>
                </a:solidFill>
                <a:latin typeface="Calibri"/>
                <a:cs typeface="Calibri"/>
              </a:rPr>
              <a:t>Čile</a:t>
            </a: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91894" y="3072638"/>
            <a:ext cx="47362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Urugvaj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475732" y="2294255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58.611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475732" y="2988056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64.564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58952" y="3489451"/>
            <a:ext cx="69487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PRAVILA: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58952" y="3695192"/>
            <a:ext cx="91616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252C64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01852" y="3695192"/>
            <a:ext cx="116150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Ni pravil za ta FI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58952" y="4106926"/>
            <a:ext cx="91616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101852" y="4106926"/>
            <a:ext cx="2155907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Čile </a:t>
            </a: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in </a:t>
            </a: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Urugvaj </a:t>
            </a: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pod PI Amerika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4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267079"/>
            <a:ext cx="3438397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76847" y="1930082"/>
            <a:ext cx="1297432" cy="894779"/>
          </a:xfrm>
          <a:custGeom>
            <a:avLst/>
            <a:gdLst/>
            <a:ahLst/>
            <a:cxnLst/>
            <a:rect l="l" t="t" r="r" b="b"/>
            <a:pathLst>
              <a:path w="1297432" h="894779">
                <a:moveTo>
                  <a:pt x="0" y="894779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4241" y="1930082"/>
            <a:ext cx="2437384" cy="894779"/>
          </a:xfrm>
          <a:custGeom>
            <a:avLst/>
            <a:gdLst/>
            <a:ahLst/>
            <a:cxnLst/>
            <a:rect l="l" t="t" r="r" b="b"/>
            <a:pathLst>
              <a:path w="2437384" h="894779">
                <a:moveTo>
                  <a:pt x="0" y="894779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1625" y="1930082"/>
            <a:ext cx="2437384" cy="894779"/>
          </a:xfrm>
          <a:custGeom>
            <a:avLst/>
            <a:gdLst/>
            <a:ahLst/>
            <a:cxnLst/>
            <a:rect l="l" t="t" r="r" b="b"/>
            <a:pathLst>
              <a:path w="2437384" h="894779">
                <a:moveTo>
                  <a:pt x="0" y="894779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67891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05275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0497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42659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147" y="1923796"/>
            <a:ext cx="6197562" cy="12700"/>
          </a:xfrm>
          <a:custGeom>
            <a:avLst/>
            <a:gdLst/>
            <a:ahLst/>
            <a:cxnLst/>
            <a:rect l="l" t="t" r="r" b="b"/>
            <a:pathLst>
              <a:path w="6197562" h="12700">
                <a:moveTo>
                  <a:pt x="6350" y="6350"/>
                </a:moveTo>
                <a:lnTo>
                  <a:pt x="6191212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4147" y="2818511"/>
            <a:ext cx="6197562" cy="12700"/>
          </a:xfrm>
          <a:custGeom>
            <a:avLst/>
            <a:gdLst/>
            <a:ahLst/>
            <a:cxnLst/>
            <a:rect l="l" t="t" r="r" b="b"/>
            <a:pathLst>
              <a:path w="6197562" h="12700">
                <a:moveTo>
                  <a:pt x="6350" y="6350"/>
                </a:moveTo>
                <a:lnTo>
                  <a:pt x="6191212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28244" y="1959610"/>
            <a:ext cx="561361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726057" y="2317369"/>
            <a:ext cx="103583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Ferski otoki, Švica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04002" y="2295779"/>
            <a:ext cx="572262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20.000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178931" y="2295779"/>
            <a:ext cx="36175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11403" y="3258693"/>
            <a:ext cx="5320208" cy="6019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Calibri"/>
                <a:cs typeface="Calibri"/>
              </a:rPr>
              <a:t>PRAVILA:</a:t>
            </a:r>
            <a:endParaRPr sz="1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252C64"/>
                </a:solidFill>
                <a:latin typeface="Calibri"/>
                <a:cs typeface="Calibri"/>
              </a:rPr>
              <a:t>- </a:t>
            </a:r>
            <a:r>
              <a:rPr sz="1440" spc="10" dirty="0">
                <a:solidFill>
                  <a:srgbClr val="252C64"/>
                </a:solidFill>
                <a:latin typeface="Calibri"/>
                <a:cs typeface="Calibri"/>
              </a:rPr>
              <a:t>Dovoljene </a:t>
            </a:r>
            <a:r>
              <a:rPr sz="1440" b="1" spc="10" dirty="0">
                <a:solidFill>
                  <a:srgbClr val="CF202E"/>
                </a:solidFill>
                <a:latin typeface="Calibri"/>
                <a:cs typeface="Calibri"/>
              </a:rPr>
              <a:t>samo </a:t>
            </a:r>
            <a:r>
              <a:rPr sz="1440" spc="10" dirty="0">
                <a:solidFill>
                  <a:srgbClr val="252C64"/>
                </a:solidFill>
                <a:latin typeface="Calibri"/>
                <a:cs typeface="Calibri"/>
              </a:rPr>
              <a:t>odhodne mobilnosti študentov z namenom prakse</a:t>
            </a:r>
            <a:endParaRPr sz="1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(SMP) na področju digitalnih veščin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357909"/>
            <a:ext cx="4424529" cy="457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2E3192"/>
                </a:solidFill>
                <a:latin typeface="Calibri"/>
                <a:cs typeface="Calibri"/>
              </a:rPr>
              <a:t>KA107 izračun dotacije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3380" y="2555494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2590927"/>
            <a:ext cx="7027749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Finančna pravila v Vodniku Izračun glede na tip mobilnosti študenti 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: </a:t>
            </a: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osebje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73380" y="3104133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8264" y="3139567"/>
            <a:ext cx="4521480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Pri KA107 prejmejo sredstva za pot tudi študenti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73380" y="3653155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88264" y="3688588"/>
            <a:ext cx="3694404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Prijavnica sama izračuna višino dotacije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73380" y="4201795"/>
            <a:ext cx="251460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88264" y="4237228"/>
            <a:ext cx="567156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Znesek za organizacijsko podporo glede na število mobilnosti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73912" y="837311"/>
            <a:ext cx="2596896" cy="4572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2E3192"/>
                </a:solidFill>
                <a:latin typeface="Calibri"/>
                <a:cs typeface="Calibri"/>
              </a:rPr>
              <a:t>Prijava in rok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84885" y="1707309"/>
            <a:ext cx="196138" cy="3955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11021" y="1734947"/>
            <a:ext cx="4676601" cy="4262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SAMO e-vloga</a:t>
            </a:r>
            <a:endParaRPr sz="1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ROK: </a:t>
            </a:r>
            <a:r>
              <a:rPr sz="1370" b="1" spc="10" dirty="0">
                <a:solidFill>
                  <a:schemeClr val="accent6"/>
                </a:solidFill>
                <a:latin typeface="Calibri"/>
                <a:cs typeface="Calibri"/>
              </a:rPr>
              <a:t>5. </a:t>
            </a:r>
            <a:r>
              <a:rPr sz="1370" b="1" spc="10" dirty="0" err="1">
                <a:solidFill>
                  <a:schemeClr val="accent6"/>
                </a:solidFill>
                <a:latin typeface="Calibri"/>
                <a:cs typeface="Calibri"/>
              </a:rPr>
              <a:t>februar</a:t>
            </a:r>
            <a:r>
              <a:rPr sz="1370" b="1" spc="1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lang="sl-SI"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do najkasneje 12.00 po CET (Bruseljski čas)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84885" y="2283105"/>
            <a:ext cx="196474" cy="167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71397" y="2310790"/>
            <a:ext cx="6761846" cy="3709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624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Vsi FI in vsi tipi in smeri mobilnosti s partnerskimi državami v ISTI VLOGI za dotacijo ene ECHE</a:t>
            </a:r>
            <a:endParaRPr sz="13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nosilke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4885" y="2859834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71397" y="2887472"/>
            <a:ext cx="6223839" cy="370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624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Vlogo izpolnjujte skupaj s Tehničnimi navodili za izpolnjevanje e-vloge in Vodnikom za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ocenjevalce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48" y="3154680"/>
            <a:ext cx="4824984" cy="2711196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3480816" y="3819144"/>
            <a:ext cx="1665731" cy="1383792"/>
          </a:xfrm>
          <a:custGeom>
            <a:avLst/>
            <a:gdLst/>
            <a:ahLst/>
            <a:cxnLst/>
            <a:rect l="l" t="t" r="r" b="b"/>
            <a:pathLst>
              <a:path w="1665731" h="1383792">
                <a:moveTo>
                  <a:pt x="12954" y="691896"/>
                </a:moveTo>
                <a:cubicBezTo>
                  <a:pt x="12954" y="316865"/>
                  <a:pt x="379984" y="12954"/>
                  <a:pt x="832866" y="12954"/>
                </a:cubicBezTo>
                <a:cubicBezTo>
                  <a:pt x="1285748" y="12954"/>
                  <a:pt x="1652778" y="316865"/>
                  <a:pt x="1652778" y="691896"/>
                </a:cubicBezTo>
                <a:cubicBezTo>
                  <a:pt x="1652778" y="1066927"/>
                  <a:pt x="1285748" y="1370838"/>
                  <a:pt x="832866" y="1370838"/>
                </a:cubicBezTo>
                <a:cubicBezTo>
                  <a:pt x="379984" y="1370838"/>
                  <a:pt x="12954" y="1066927"/>
                  <a:pt x="12954" y="691896"/>
                </a:cubicBezTo>
                <a:close/>
              </a:path>
            </a:pathLst>
          </a:custGeom>
          <a:ln w="25908">
            <a:solidFill>
              <a:srgbClr val="1096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48665" y="796163"/>
            <a:ext cx="5157901" cy="3429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b="1" spc="10" dirty="0">
                <a:solidFill>
                  <a:srgbClr val="2E3192"/>
                </a:solidFill>
                <a:latin typeface="Calibri"/>
                <a:cs typeface="Calibri"/>
              </a:rPr>
              <a:t>Kriteriji/sklopi za ocenjevanja vloge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14947" y="1476210"/>
            <a:ext cx="1443355" cy="542074"/>
          </a:xfrm>
          <a:custGeom>
            <a:avLst/>
            <a:gdLst/>
            <a:ahLst/>
            <a:cxnLst/>
            <a:rect l="l" t="t" r="r" b="b"/>
            <a:pathLst>
              <a:path w="1443355" h="542074">
                <a:moveTo>
                  <a:pt x="0" y="542074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58264" y="1476210"/>
            <a:ext cx="1048219" cy="542074"/>
          </a:xfrm>
          <a:custGeom>
            <a:avLst/>
            <a:gdLst/>
            <a:ahLst/>
            <a:cxnLst/>
            <a:rect l="l" t="t" r="r" b="b"/>
            <a:pathLst>
              <a:path w="1048219" h="542074">
                <a:moveTo>
                  <a:pt x="0" y="542074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06522" y="1476210"/>
            <a:ext cx="4680458" cy="542074"/>
          </a:xfrm>
          <a:custGeom>
            <a:avLst/>
            <a:gdLst/>
            <a:ahLst/>
            <a:cxnLst/>
            <a:rect l="l" t="t" r="r" b="b"/>
            <a:pathLst>
              <a:path w="4680458" h="542074">
                <a:moveTo>
                  <a:pt x="0" y="542074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4947" y="2018284"/>
            <a:ext cx="1443355" cy="486029"/>
          </a:xfrm>
          <a:custGeom>
            <a:avLst/>
            <a:gdLst/>
            <a:ahLst/>
            <a:cxnLst/>
            <a:rect l="l" t="t" r="r" b="b"/>
            <a:pathLst>
              <a:path w="1443355" h="486029">
                <a:moveTo>
                  <a:pt x="0" y="486029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58264" y="2018284"/>
            <a:ext cx="1048219" cy="486029"/>
          </a:xfrm>
          <a:custGeom>
            <a:avLst/>
            <a:gdLst/>
            <a:ahLst/>
            <a:cxnLst/>
            <a:rect l="l" t="t" r="r" b="b"/>
            <a:pathLst>
              <a:path w="1048219" h="486029">
                <a:moveTo>
                  <a:pt x="0" y="486029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06522" y="2018284"/>
            <a:ext cx="4680458" cy="486029"/>
          </a:xfrm>
          <a:custGeom>
            <a:avLst/>
            <a:gdLst/>
            <a:ahLst/>
            <a:cxnLst/>
            <a:rect l="l" t="t" r="r" b="b"/>
            <a:pathLst>
              <a:path w="4680458" h="486029">
                <a:moveTo>
                  <a:pt x="0" y="486029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4947" y="2504249"/>
            <a:ext cx="1443355" cy="337756"/>
          </a:xfrm>
          <a:custGeom>
            <a:avLst/>
            <a:gdLst/>
            <a:ahLst/>
            <a:cxnLst/>
            <a:rect l="l" t="t" r="r" b="b"/>
            <a:pathLst>
              <a:path w="1443355" h="337756">
                <a:moveTo>
                  <a:pt x="0" y="337757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58264" y="2504249"/>
            <a:ext cx="1048219" cy="337756"/>
          </a:xfrm>
          <a:custGeom>
            <a:avLst/>
            <a:gdLst/>
            <a:ahLst/>
            <a:cxnLst/>
            <a:rect l="l" t="t" r="r" b="b"/>
            <a:pathLst>
              <a:path w="1048219" h="337756">
                <a:moveTo>
                  <a:pt x="0" y="337757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06522" y="2504249"/>
            <a:ext cx="4680458" cy="337756"/>
          </a:xfrm>
          <a:custGeom>
            <a:avLst/>
            <a:gdLst/>
            <a:ahLst/>
            <a:cxnLst/>
            <a:rect l="l" t="t" r="r" b="b"/>
            <a:pathLst>
              <a:path w="4680458" h="337756">
                <a:moveTo>
                  <a:pt x="0" y="337757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4947" y="2842018"/>
            <a:ext cx="1443355" cy="494271"/>
          </a:xfrm>
          <a:custGeom>
            <a:avLst/>
            <a:gdLst/>
            <a:ahLst/>
            <a:cxnLst/>
            <a:rect l="l" t="t" r="r" b="b"/>
            <a:pathLst>
              <a:path w="1443355" h="494271">
                <a:moveTo>
                  <a:pt x="0" y="494272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58264" y="2842018"/>
            <a:ext cx="1048219" cy="494271"/>
          </a:xfrm>
          <a:custGeom>
            <a:avLst/>
            <a:gdLst/>
            <a:ahLst/>
            <a:cxnLst/>
            <a:rect l="l" t="t" r="r" b="b"/>
            <a:pathLst>
              <a:path w="1048219" h="494271">
                <a:moveTo>
                  <a:pt x="0" y="494272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06522" y="2842018"/>
            <a:ext cx="4680458" cy="494271"/>
          </a:xfrm>
          <a:custGeom>
            <a:avLst/>
            <a:gdLst/>
            <a:ahLst/>
            <a:cxnLst/>
            <a:rect l="l" t="t" r="r" b="b"/>
            <a:pathLst>
              <a:path w="4680458" h="494271">
                <a:moveTo>
                  <a:pt x="0" y="494272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4947" y="3336315"/>
            <a:ext cx="1443355" cy="378053"/>
          </a:xfrm>
          <a:custGeom>
            <a:avLst/>
            <a:gdLst/>
            <a:ahLst/>
            <a:cxnLst/>
            <a:rect l="l" t="t" r="r" b="b"/>
            <a:pathLst>
              <a:path w="1443355" h="378053">
                <a:moveTo>
                  <a:pt x="0" y="378054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58264" y="3336315"/>
            <a:ext cx="1048219" cy="378053"/>
          </a:xfrm>
          <a:custGeom>
            <a:avLst/>
            <a:gdLst/>
            <a:ahLst/>
            <a:cxnLst/>
            <a:rect l="l" t="t" r="r" b="b"/>
            <a:pathLst>
              <a:path w="1048219" h="378053">
                <a:moveTo>
                  <a:pt x="0" y="378054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06522" y="3336315"/>
            <a:ext cx="4680458" cy="378053"/>
          </a:xfrm>
          <a:custGeom>
            <a:avLst/>
            <a:gdLst/>
            <a:ahLst/>
            <a:cxnLst/>
            <a:rect l="l" t="t" r="r" b="b"/>
            <a:pathLst>
              <a:path w="4680458" h="378053">
                <a:moveTo>
                  <a:pt x="0" y="378054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51914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00172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2247" y="2011934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2247" y="2497963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2247" y="2835656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2247" y="3329940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8597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80756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2247" y="1469898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2247" y="3708019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66344" y="1704721"/>
            <a:ext cx="889958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Ustreznost strategije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29917" y="1582801"/>
            <a:ext cx="52780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30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139061" y="1826641"/>
            <a:ext cx="510948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CF202E"/>
                </a:solidFill>
                <a:latin typeface="Calibri"/>
                <a:cs typeface="Calibri"/>
              </a:rPr>
              <a:t>min 15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958338" y="1582801"/>
            <a:ext cx="410496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V kolikšni meri je načrtovani projekt mobilnosti ustrezen za strategijo internacionalizacije vključenih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958338" y="1704721"/>
            <a:ext cx="4429546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visokošolskih institucij (v državi programa in partnerski državi) ter utemeljitev izbire mobilnosti osebja in/ali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958338" y="1826641"/>
            <a:ext cx="45266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študentov.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66344" y="2157857"/>
            <a:ext cx="947970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Kakovost dogovorov o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sodelovanju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129917" y="2218817"/>
            <a:ext cx="52780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30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958338" y="2157857"/>
            <a:ext cx="4600716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Kakšne pretekle izkušnje ima organizacija prijaviteljica s podobnimi projekti z visokošolskimi institucijami v</a:t>
            </a:r>
            <a:endParaRPr sz="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partnerski državi ter jasen opis obveznosti, vlog in nalog med partnerkama.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66344" y="2569718"/>
            <a:ext cx="1209775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Kakovost zasnove in izvedbe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aktivnosti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129917" y="2630678"/>
            <a:ext cx="52781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20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958338" y="2569718"/>
            <a:ext cx="4598916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Popolnost in kakovost ureditev za izbor udeležencev, podporo, ki jim je zagotovljena, in priznavanje njihovega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obdobja mobilnosti (zlasti v partnerski državi).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6344" y="3046730"/>
            <a:ext cx="871569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Učinek in razširjanje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129917" y="3046730"/>
            <a:ext cx="52781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20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958338" y="2924809"/>
            <a:ext cx="4600824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Morebitni učinek projekta na udeležence, upravičence in partnerske organizacije na lokalni, regionalni 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958338" y="3046730"/>
            <a:ext cx="4599158" cy="2241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nacionalni ravni ter kakovost ukrepov, namenjenih razširjanju rezultatov projekta mobilnosti na ravni fakultete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in institucionalni ravni ter po potrebi tudi na drugih ravneh v državah Programa in partnerskih državah.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66344" y="3483228"/>
            <a:ext cx="338590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SKUPAJ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928749" y="3483228"/>
            <a:ext cx="93166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CF202E"/>
                </a:solidFill>
                <a:latin typeface="Calibri"/>
                <a:cs typeface="Calibri"/>
              </a:rPr>
              <a:t>min 60 točk </a:t>
            </a: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/100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06577" y="3973243"/>
            <a:ext cx="196138" cy="1672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21461" y="4000881"/>
            <a:ext cx="5560891" cy="178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Vloge večje od 60.000 EUR ocenjujeta dva zunanja ocenjevalca, manjše eden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06577" y="4399963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21461" y="4427601"/>
            <a:ext cx="7062065" cy="391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Mobilnosti se odobrijo glede na razpoložljivost sredstev ter po načelu čim širšega vključevanja VŠI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(odstotek zaprošenih mobilnosti glede na doseženo št. točk in razpoložljivost sredstev)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06577" y="5040297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21461" y="5067935"/>
            <a:ext cx="7335234" cy="391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Mobilnosti se odobrijo glede geografske prednosti in z namenom ohranjanja geografskega ravnovesja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(partnerske države)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06577" y="5680428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21461" y="5708066"/>
            <a:ext cx="3184045" cy="178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Prednost bodo imele študentske mobilnosti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97128" y="1026922"/>
            <a:ext cx="3216744" cy="3429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b="1" spc="10" dirty="0">
                <a:solidFill>
                  <a:srgbClr val="2E3192"/>
                </a:solidFill>
                <a:latin typeface="Calibri"/>
                <a:cs typeface="Calibri"/>
              </a:rPr>
              <a:t>Vodnik za ocenjevalce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76044"/>
            <a:ext cx="6417564" cy="340004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" y="996696"/>
            <a:ext cx="6185916" cy="44561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3380" y="1357909"/>
            <a:ext cx="3400633" cy="457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FDB71A"/>
                </a:solidFill>
                <a:latin typeface="Calibri"/>
                <a:cs typeface="Calibri"/>
              </a:rPr>
              <a:t>Zakaj sodelovati?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34340" y="2144903"/>
            <a:ext cx="158886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77240" y="2144903"/>
            <a:ext cx="7157334" cy="4815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20" b="1" spc="10" dirty="0">
                <a:solidFill>
                  <a:srgbClr val="2E3192"/>
                </a:solidFill>
                <a:latin typeface="Calibri"/>
                <a:cs typeface="Calibri"/>
              </a:rPr>
              <a:t>da bi podkrepili izvajanje vaše institucionalne strategije internacionalizacije, ki</a:t>
            </a:r>
            <a:endParaRPr sz="1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pa je usklajena tudi s cilji programa Erasmus+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34340" y="2722499"/>
            <a:ext cx="158886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77240" y="2722499"/>
            <a:ext cx="6321866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20" b="1" spc="10" dirty="0">
                <a:solidFill>
                  <a:srgbClr val="2E3192"/>
                </a:solidFill>
                <a:latin typeface="Calibri"/>
                <a:cs typeface="Calibri"/>
              </a:rPr>
              <a:t>da bi okrepili mednarodno sodelovanje in sodelovanje s partnerskimi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77240" y="2986151"/>
            <a:ext cx="3249045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institucijami v partnerskih državah,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34340" y="3301390"/>
            <a:ext cx="159106" cy="219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77240" y="3301390"/>
            <a:ext cx="6282303" cy="482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z izvedbo aktivnosti skrbite za dotok novega znanja, veščin ter s temi</a:t>
            </a:r>
            <a:endParaRPr sz="1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aktivnostmi razvijate medkulturne kompetence,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34340" y="3879468"/>
            <a:ext cx="158886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77240" y="3879468"/>
            <a:ext cx="6166284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ker je kreditna mobilnost odlična podlaga za strateško sodelovanje,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34340" y="4194937"/>
            <a:ext cx="158886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77240" y="4194937"/>
            <a:ext cx="6425889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ker ste visokošolska institucija zavezana h kakovosti in je mednarodno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77240" y="4458589"/>
            <a:ext cx="2856658" cy="219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2E3192"/>
                </a:solidFill>
                <a:latin typeface="Calibri"/>
                <a:cs typeface="Calibri"/>
              </a:rPr>
              <a:t>sodelovanje ključnega pomena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103376"/>
            <a:ext cx="3575304" cy="223418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66318" y="3507358"/>
            <a:ext cx="174988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W: www.erasmusplus.si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66318" y="3732911"/>
            <a:ext cx="169830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E: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35482" y="3880993"/>
            <a:ext cx="2103094" cy="10668"/>
          </a:xfrm>
          <a:custGeom>
            <a:avLst/>
            <a:gdLst/>
            <a:ahLst/>
            <a:cxnLst/>
            <a:rect l="l" t="t" r="r" b="b"/>
            <a:pathLst>
              <a:path w="2103094" h="10668">
                <a:moveTo>
                  <a:pt x="0" y="0"/>
                </a:moveTo>
                <a:lnTo>
                  <a:pt x="701015" y="0"/>
                </a:lnTo>
                <a:lnTo>
                  <a:pt x="1402055" y="0"/>
                </a:lnTo>
                <a:lnTo>
                  <a:pt x="2103095" y="0"/>
                </a:lnTo>
                <a:lnTo>
                  <a:pt x="2103095" y="10668"/>
                </a:lnTo>
                <a:lnTo>
                  <a:pt x="1402055" y="10668"/>
                </a:lnTo>
                <a:lnTo>
                  <a:pt x="701015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735482" y="3732911"/>
            <a:ext cx="2142057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20" b="1" spc="10" dirty="0">
                <a:solidFill>
                  <a:srgbClr val="2E3192"/>
                </a:solidFill>
                <a:latin typeface="Calibri"/>
                <a:cs typeface="Calibri"/>
              </a:rPr>
              <a:t>erasmusplus-ka1@cmepius.si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6318" y="4180586"/>
            <a:ext cx="570280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VSEBINE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66318" y="4381754"/>
            <a:ext cx="907847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Božidar Grigić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66318" y="4582693"/>
            <a:ext cx="1886607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E: </a:t>
            </a:r>
            <a:r>
              <a:rPr sz="1200" b="1" spc="10" dirty="0" err="1" smtClean="0">
                <a:solidFill>
                  <a:srgbClr val="2E3192"/>
                </a:solidFill>
                <a:latin typeface="Calibri"/>
                <a:cs typeface="Calibri"/>
                <a:hlinkClick r:id="rId5"/>
              </a:rPr>
              <a:t>bozidar.grigic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  <a:hlinkClick r:id="rId5"/>
              </a:rPr>
              <a:t>@cmepius.si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66318" y="4783861"/>
            <a:ext cx="986144" cy="152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T: 01 620 94 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19246" y="3518662"/>
            <a:ext cx="1327582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Pogosta vprašanja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618611" y="3666871"/>
            <a:ext cx="1287780" cy="10668"/>
          </a:xfrm>
          <a:custGeom>
            <a:avLst/>
            <a:gdLst/>
            <a:ahLst/>
            <a:cxnLst/>
            <a:rect l="l" t="t" r="r" b="b"/>
            <a:pathLst>
              <a:path w="1287780" h="10668">
                <a:moveTo>
                  <a:pt x="0" y="0"/>
                </a:moveTo>
                <a:lnTo>
                  <a:pt x="643890" y="0"/>
                </a:lnTo>
                <a:lnTo>
                  <a:pt x="1287780" y="0"/>
                </a:lnTo>
                <a:lnTo>
                  <a:pt x="1287780" y="10668"/>
                </a:lnTo>
                <a:lnTo>
                  <a:pt x="64389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3619246" y="4192270"/>
            <a:ext cx="594360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FINANCE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619246" y="4393438"/>
            <a:ext cx="839332" cy="1800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170" b="1" spc="10" dirty="0" smtClean="0">
                <a:solidFill>
                  <a:srgbClr val="2E3192"/>
                </a:solidFill>
                <a:latin typeface="Calibri"/>
                <a:cs typeface="Calibri"/>
              </a:rPr>
              <a:t>Borut Korada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619246" y="4594606"/>
            <a:ext cx="187032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E: </a:t>
            </a:r>
            <a:r>
              <a:rPr lang="sl-SI" sz="1200" b="1" spc="10" dirty="0" err="1" smtClean="0">
                <a:solidFill>
                  <a:srgbClr val="2E3192"/>
                </a:solidFill>
                <a:latin typeface="Calibri"/>
                <a:cs typeface="Calibri"/>
                <a:hlinkClick r:id="rId6"/>
              </a:rPr>
              <a:t>borut.korada</a:t>
            </a:r>
            <a:r>
              <a:rPr sz="1200" b="1" spc="10" dirty="0" smtClean="0">
                <a:solidFill>
                  <a:srgbClr val="2E3192"/>
                </a:solidFill>
                <a:latin typeface="Calibri"/>
                <a:cs typeface="Calibri"/>
                <a:hlinkClick r:id="rId6"/>
              </a:rPr>
              <a:t>@cmepius.si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19246" y="4795774"/>
            <a:ext cx="9793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T: 01 620 94 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73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73380" y="1357909"/>
            <a:ext cx="4718247" cy="457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FDB71A"/>
                </a:solidFill>
                <a:latin typeface="Calibri"/>
                <a:cs typeface="Calibri"/>
              </a:rPr>
              <a:t>Razpisna dokumentacija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3801" y="2212340"/>
            <a:ext cx="6708375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2E3192"/>
                </a:solidFill>
                <a:latin typeface="Calibri"/>
                <a:cs typeface="Calibri"/>
              </a:rPr>
              <a:t>Dostopno na spletni </a:t>
            </a:r>
            <a:r>
              <a:rPr sz="2600" b="1" spc="10" dirty="0" err="1">
                <a:solidFill>
                  <a:srgbClr val="2E3192"/>
                </a:solidFill>
                <a:latin typeface="Calibri"/>
                <a:cs typeface="Calibri"/>
              </a:rPr>
              <a:t>strani</a:t>
            </a:r>
            <a:r>
              <a:rPr sz="26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2600" b="1" spc="10" dirty="0" smtClean="0">
                <a:solidFill>
                  <a:srgbClr val="2E3192"/>
                </a:solidFill>
                <a:latin typeface="Calibri"/>
                <a:cs typeface="Calibri"/>
                <a:hlinkClick r:id="rId4"/>
              </a:rPr>
              <a:t>www.erasmusplus.si</a:t>
            </a:r>
            <a:r>
              <a:rPr lang="sl-SI" sz="26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3801" y="2644013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text 1">
            <a:hlinkClick r:id="rId5"/>
          </p:cNvPr>
          <p:cNvSpPr txBox="1"/>
          <p:nvPr/>
        </p:nvSpPr>
        <p:spPr>
          <a:xfrm>
            <a:off x="736498" y="2662975"/>
            <a:ext cx="2117311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Razpis Erasmus</a:t>
            </a:r>
            <a:r>
              <a:rPr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+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93801" y="2973196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>
            <a:hlinkClick r:id="rId6"/>
          </p:cNvPr>
          <p:cNvSpPr txBox="1"/>
          <p:nvPr/>
        </p:nvSpPr>
        <p:spPr>
          <a:xfrm>
            <a:off x="736701" y="2973196"/>
            <a:ext cx="283039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E+ Vodnik </a:t>
            </a:r>
            <a:r>
              <a:rPr sz="1800" b="1" spc="10" dirty="0" err="1">
                <a:solidFill>
                  <a:srgbClr val="2E3192"/>
                </a:solidFill>
                <a:latin typeface="Calibri"/>
                <a:cs typeface="Calibri"/>
              </a:rPr>
              <a:t>za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prijavitelje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93801" y="3302634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36701" y="3302634"/>
            <a:ext cx="5586120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Pravila mednarodne mobilnosti v VŠ za Slovenijo (KA107)*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93801" y="3631819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text 1">
            <a:hlinkClick r:id="rId7"/>
          </p:cNvPr>
          <p:cNvSpPr txBox="1"/>
          <p:nvPr/>
        </p:nvSpPr>
        <p:spPr>
          <a:xfrm>
            <a:off x="736701" y="3631819"/>
            <a:ext cx="670959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b="1" spc="10" dirty="0" smtClean="0">
                <a:solidFill>
                  <a:srgbClr val="2E3192"/>
                </a:solidFill>
                <a:latin typeface="Calibri"/>
                <a:cs typeface="Calibri"/>
              </a:rPr>
              <a:t>Priročnik</a:t>
            </a:r>
            <a:r>
              <a:rPr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za sodelujoče organizacije v mednarodni kreditni mobilnosti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93801" y="3961003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36701" y="3961003"/>
            <a:ext cx="2580715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Prijavni obrazec (EN in SI*)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93801" y="4290187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36701" y="4290187"/>
            <a:ext cx="634725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Tehnična navodila za </a:t>
            </a:r>
            <a:r>
              <a:rPr sz="1800" b="1" spc="10" dirty="0" err="1">
                <a:solidFill>
                  <a:srgbClr val="2E3192"/>
                </a:solidFill>
                <a:latin typeface="Calibri"/>
                <a:cs typeface="Calibri"/>
              </a:rPr>
              <a:t>izpolnjevanje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prijavnic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– posnetek </a:t>
            </a:r>
            <a:r>
              <a:rPr lang="sl-SI"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webinarja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804662" y="5822899"/>
            <a:ext cx="2141827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b="1" spc="10" dirty="0">
                <a:solidFill>
                  <a:srgbClr val="2E3192"/>
                </a:solidFill>
                <a:latin typeface="Calibri"/>
                <a:cs typeface="Calibri"/>
              </a:rPr>
              <a:t>*bo objavljeno v prihodnjih dneh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1873910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Pravila prijave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7440" y="1992077"/>
            <a:ext cx="273588" cy="2332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0340" y="2030628"/>
            <a:ext cx="5559319" cy="486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Prijavni obrazec bo na voljo v slovenskem in angleškem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jeziku, prijavo lahko izpolnite v slovenskem jeziku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7440" y="2824711"/>
            <a:ext cx="273253" cy="2330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50340" y="2863214"/>
            <a:ext cx="5563433" cy="11996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Vlogo preko spletnega obrazca odda slovenska nosilka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ECHE za vse mobilnosti v in iz partnerskih držav za vse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90" spc="10" dirty="0">
                <a:solidFill>
                  <a:srgbClr val="2E3192"/>
                </a:solidFill>
                <a:latin typeface="Calibri"/>
                <a:cs typeface="Calibri"/>
              </a:rPr>
              <a:t>finančne mehanizme in vse (dovoljene) tipe mobilnosti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v ENI prijavi (vlogi za dotacijo) nacionalni agenciji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CMEPIUS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7440" y="4370301"/>
            <a:ext cx="273253" cy="2330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50340" y="4408805"/>
            <a:ext cx="5186844" cy="72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90" spc="10" dirty="0">
                <a:solidFill>
                  <a:srgbClr val="2E3192"/>
                </a:solidFill>
                <a:latin typeface="Calibri"/>
                <a:cs typeface="Calibri"/>
              </a:rPr>
              <a:t>Vloga za dotacijo se tehnično pregleda in vsebinsko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oceni po vnaprej znanih sklopih kriterijev za vsako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50" spc="10" dirty="0">
                <a:solidFill>
                  <a:srgbClr val="2E3192"/>
                </a:solidFill>
                <a:latin typeface="Calibri"/>
                <a:cs typeface="Calibri"/>
              </a:rPr>
              <a:t>državo posebej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68262" y="2426970"/>
            <a:ext cx="2142744" cy="1499616"/>
          </a:xfrm>
          <a:custGeom>
            <a:avLst/>
            <a:gdLst/>
            <a:ahLst/>
            <a:cxnLst/>
            <a:rect l="l" t="t" r="r" b="b"/>
            <a:pathLst>
              <a:path w="2142744" h="1499616">
                <a:moveTo>
                  <a:pt x="0" y="749808"/>
                </a:moveTo>
                <a:lnTo>
                  <a:pt x="749807" y="0"/>
                </a:lnTo>
                <a:lnTo>
                  <a:pt x="749807" y="374904"/>
                </a:lnTo>
                <a:lnTo>
                  <a:pt x="2142744" y="374904"/>
                </a:lnTo>
                <a:lnTo>
                  <a:pt x="2142744" y="1124712"/>
                </a:lnTo>
                <a:lnTo>
                  <a:pt x="749807" y="1124712"/>
                </a:lnTo>
                <a:lnTo>
                  <a:pt x="749807" y="1499616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5307" y="2414016"/>
            <a:ext cx="2168653" cy="1525524"/>
          </a:xfrm>
          <a:custGeom>
            <a:avLst/>
            <a:gdLst/>
            <a:ahLst/>
            <a:cxnLst/>
            <a:rect l="l" t="t" r="r" b="b"/>
            <a:pathLst>
              <a:path w="2168653" h="1525524">
                <a:moveTo>
                  <a:pt x="12955" y="762762"/>
                </a:moveTo>
                <a:lnTo>
                  <a:pt x="762762" y="12954"/>
                </a:lnTo>
                <a:lnTo>
                  <a:pt x="762762" y="387858"/>
                </a:lnTo>
                <a:lnTo>
                  <a:pt x="2155699" y="387858"/>
                </a:lnTo>
                <a:lnTo>
                  <a:pt x="2155699" y="1137666"/>
                </a:lnTo>
                <a:lnTo>
                  <a:pt x="762762" y="1137666"/>
                </a:lnTo>
                <a:lnTo>
                  <a:pt x="762762" y="1512570"/>
                </a:lnTo>
                <a:close/>
              </a:path>
            </a:pathLst>
          </a:custGeom>
          <a:ln w="25908">
            <a:solidFill>
              <a:srgbClr val="BB89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7708646" y="2839051"/>
            <a:ext cx="494538" cy="1792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Trebuchet MS"/>
                <a:cs typeface="Trebuchet MS"/>
              </a:rPr>
              <a:t>ROK: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214616" y="3067365"/>
            <a:ext cx="1458733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i="1" spc="10" dirty="0">
                <a:solidFill>
                  <a:srgbClr val="252C64"/>
                </a:solidFill>
                <a:latin typeface="Trebuchet MS"/>
                <a:cs typeface="Trebuchet MS"/>
              </a:rPr>
              <a:t>5. </a:t>
            </a:r>
            <a:r>
              <a:rPr sz="1500" b="1" i="1" spc="10" dirty="0" err="1">
                <a:solidFill>
                  <a:srgbClr val="252C64"/>
                </a:solidFill>
                <a:latin typeface="Trebuchet MS"/>
                <a:cs typeface="Trebuchet MS"/>
              </a:rPr>
              <a:t>februar</a:t>
            </a:r>
            <a:r>
              <a:rPr sz="1500" b="1" i="1" spc="10" dirty="0">
                <a:solidFill>
                  <a:srgbClr val="252C64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 smtClean="0">
                <a:solidFill>
                  <a:srgbClr val="252C64"/>
                </a:solidFill>
                <a:latin typeface="Trebuchet MS"/>
                <a:cs typeface="Trebuchet MS"/>
              </a:rPr>
              <a:t>20</a:t>
            </a:r>
            <a:r>
              <a:rPr lang="sl-SI" sz="1500" b="1" i="1" spc="10" dirty="0" smtClean="0">
                <a:solidFill>
                  <a:srgbClr val="252C64"/>
                </a:solidFill>
                <a:latin typeface="Trebuchet MS"/>
                <a:cs typeface="Trebuchet MS"/>
              </a:rPr>
              <a:t>20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333488" y="3296632"/>
            <a:ext cx="1245299" cy="1792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Trebuchet MS"/>
                <a:cs typeface="Trebuchet MS"/>
              </a:rPr>
              <a:t>do 12.00 CET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5538521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Upravičeni prijavitelji, aktivnosti in trajanje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22045" y="2096770"/>
            <a:ext cx="596970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Upravičeni prijavitelji: nosilke ECHE in nosilke veljavne akreditacije konzorcija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22045" y="2462530"/>
            <a:ext cx="4303295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Izvedba </a:t>
            </a:r>
            <a:r>
              <a:rPr sz="1500" i="1" spc="10" dirty="0">
                <a:solidFill>
                  <a:srgbClr val="2E3192"/>
                </a:solidFill>
                <a:latin typeface="Calibri"/>
                <a:cs typeface="Calibri"/>
              </a:rPr>
              <a:t>vhodnih </a:t>
            </a: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in </a:t>
            </a:r>
            <a:r>
              <a:rPr sz="1500" i="1" spc="10" dirty="0">
                <a:solidFill>
                  <a:srgbClr val="2E3192"/>
                </a:solidFill>
                <a:latin typeface="Calibri"/>
                <a:cs typeface="Calibri"/>
              </a:rPr>
              <a:t>izhodnih </a:t>
            </a: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aktivnosti (tipi mobilnosti):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2045" y="2799143"/>
            <a:ext cx="209550" cy="8308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64945" y="2828671"/>
            <a:ext cx="5570601" cy="739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študentov za namen študija (SMS)</a:t>
            </a:r>
            <a:endParaRPr sz="15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študentov za namen prakse (SMP)  - </a:t>
            </a:r>
            <a:r>
              <a:rPr sz="1400" spc="10" dirty="0">
                <a:solidFill>
                  <a:srgbClr val="CF202E"/>
                </a:solidFill>
                <a:latin typeface="Calibri"/>
                <a:cs typeface="Calibri"/>
              </a:rPr>
              <a:t>ni za mlade diplomante!</a:t>
            </a:r>
            <a:endParaRPr sz="1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zaposlenih (predavateljev) za namen poučevanja (STA)</a:t>
            </a:r>
            <a:endParaRPr sz="15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Mobilnosti zaposlenih (osebje in predavateljev) za namen usposabljanja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75433" y="3493416"/>
            <a:ext cx="432625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(STT)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22045" y="3756004"/>
            <a:ext cx="209550" cy="1786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64945" y="3744193"/>
            <a:ext cx="526531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Sredstva organizacijske podpore pri izvajanju obeh smeri mobilnosti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22045" y="4429887"/>
            <a:ext cx="3797786" cy="2545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109647"/>
                </a:solidFill>
                <a:latin typeface="Calibri"/>
                <a:cs typeface="Calibri"/>
              </a:rPr>
              <a:t>Trajanje projekta: </a:t>
            </a:r>
            <a:r>
              <a:rPr sz="2000" spc="10" dirty="0">
                <a:solidFill>
                  <a:srgbClr val="109647"/>
                </a:solidFill>
                <a:latin typeface="Calibri"/>
                <a:cs typeface="Calibri"/>
              </a:rPr>
              <a:t>24 ali 36 mesecev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22045" y="4917567"/>
            <a:ext cx="300377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109647"/>
                </a:solidFill>
                <a:latin typeface="Calibri"/>
                <a:cs typeface="Calibri"/>
              </a:rPr>
              <a:t>Pričetek projekta: </a:t>
            </a:r>
            <a:r>
              <a:rPr sz="2000" spc="10" dirty="0">
                <a:solidFill>
                  <a:srgbClr val="109647"/>
                </a:solidFill>
                <a:latin typeface="Calibri"/>
                <a:cs typeface="Calibri"/>
              </a:rPr>
              <a:t>1. 8. </a:t>
            </a:r>
            <a:r>
              <a:rPr sz="2000" spc="10" dirty="0" smtClean="0">
                <a:solidFill>
                  <a:srgbClr val="109647"/>
                </a:solidFill>
                <a:latin typeface="Calibri"/>
                <a:cs typeface="Calibri"/>
              </a:rPr>
              <a:t>20</a:t>
            </a:r>
            <a:r>
              <a:rPr lang="sl-SI" sz="2000" spc="10" dirty="0" smtClean="0">
                <a:solidFill>
                  <a:srgbClr val="109647"/>
                </a:solidFill>
                <a:latin typeface="Calibri"/>
                <a:cs typeface="Calibri"/>
              </a:rPr>
              <a:t>20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3913327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Pet finančnih mehanizmov (FI)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50087" y="2052002"/>
            <a:ext cx="293369" cy="2501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0087" y="2093341"/>
            <a:ext cx="4582770" cy="8427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296">
              <a:lnSpc>
                <a:spcPct val="100000"/>
              </a:lnSpc>
            </a:pPr>
            <a:r>
              <a:rPr sz="1980" b="1" spc="10" dirty="0">
                <a:solidFill>
                  <a:srgbClr val="252C64"/>
                </a:solidFill>
                <a:latin typeface="Calibri"/>
                <a:cs typeface="Calibri"/>
              </a:rPr>
              <a:t>Instrument za predpristopno pomoč –</a:t>
            </a:r>
            <a:endParaRPr sz="19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950" i="1" spc="10" dirty="0">
                <a:solidFill>
                  <a:srgbClr val="252C64"/>
                </a:solidFill>
                <a:latin typeface="Calibri"/>
                <a:cs typeface="Calibri"/>
              </a:rPr>
              <a:t>Instrument for Pre-Accession (IPA)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109647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109647"/>
                </a:solidFill>
                <a:latin typeface="Calibri"/>
                <a:cs typeface="Calibri"/>
              </a:rPr>
              <a:t>Evropski sosedski instrument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0087" y="2971164"/>
            <a:ext cx="4789026" cy="5410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109647"/>
                </a:solidFill>
                <a:latin typeface="Calibri"/>
                <a:cs typeface="Calibri"/>
              </a:rPr>
              <a:t>European Neighbourhood Instrument (ENI)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CF202E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CF202E"/>
                </a:solidFill>
                <a:latin typeface="Calibri"/>
                <a:cs typeface="Calibri"/>
              </a:rPr>
              <a:t>Instrument za razvojno sodelovanje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0087" y="3547490"/>
            <a:ext cx="4909322" cy="5410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CF202E"/>
                </a:solidFill>
                <a:latin typeface="Calibri"/>
                <a:cs typeface="Calibri"/>
              </a:rPr>
              <a:t>Development Co-operation Instrument (DCI)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FDB71A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FDB71A"/>
                </a:solidFill>
                <a:latin typeface="Calibri"/>
                <a:cs typeface="Calibri"/>
              </a:rPr>
              <a:t>Evropski razvojni sklad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50087" y="4123563"/>
            <a:ext cx="3993273" cy="5410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FDB71A"/>
                </a:solidFill>
                <a:latin typeface="Calibri"/>
                <a:cs typeface="Calibri"/>
              </a:rPr>
              <a:t>European Development Fund (EDF)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252C64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252C64"/>
                </a:solidFill>
                <a:latin typeface="Calibri"/>
                <a:cs typeface="Calibri"/>
              </a:rPr>
              <a:t>Instrument partnerstva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07592" y="4699889"/>
            <a:ext cx="2758407" cy="2484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i="1" spc="10" dirty="0">
                <a:solidFill>
                  <a:srgbClr val="252C64"/>
                </a:solidFill>
                <a:latin typeface="Calibri"/>
                <a:cs typeface="Calibri"/>
              </a:rPr>
              <a:t>Partnership Instrument (PI)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2979725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…ki delujejo v skladu 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02538" y="2105152"/>
            <a:ext cx="189143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SPLOŠNIMI PRAVILI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02538" y="2344038"/>
            <a:ext cx="251460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02538" y="2379472"/>
            <a:ext cx="6222441" cy="7223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3204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Finančni mehanizmi se delijo na posamezne regije t.i. ovojnice,</a:t>
            </a:r>
            <a:endParaRPr sz="1700">
              <a:latin typeface="Calibri"/>
              <a:cs typeface="Calibri"/>
            </a:endParaRPr>
          </a:p>
          <a:p>
            <a:pPr marL="343204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ki vključujejo določeno skupino držav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   </a:t>
            </a: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Določeni so geografski cilji in definirane „prednostne“ države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02538" y="3111859"/>
            <a:ext cx="251795" cy="2147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45743" y="3147339"/>
            <a:ext cx="4618154" cy="228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Posamezen finančni mehanizem ima svoja pravila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02538" y="3696462"/>
            <a:ext cx="2353208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SEKUNDARNIMI PRAVILI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02538" y="3935349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45743" y="3970782"/>
            <a:ext cx="6037230" cy="6370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Vsaka programska država lahko postavi dodatne omejitve za</a:t>
            </a:r>
            <a:endParaRPr sz="17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ovojnice, kjer je znesek nižji od 60.000 EUR - </a:t>
            </a:r>
            <a:r>
              <a:rPr sz="2400" b="1" spc="10" dirty="0" err="1">
                <a:solidFill>
                  <a:srgbClr val="FFC000"/>
                </a:solidFill>
                <a:latin typeface="Calibri"/>
                <a:cs typeface="Calibri"/>
              </a:rPr>
              <a:t>za</a:t>
            </a:r>
            <a:r>
              <a:rPr sz="2400" b="1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20</a:t>
            </a:r>
            <a:r>
              <a:rPr lang="sl-SI"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20</a:t>
            </a:r>
            <a:r>
              <a:rPr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FFC000"/>
                </a:solidFill>
                <a:latin typeface="Calibri"/>
                <a:cs typeface="Calibri"/>
              </a:rPr>
              <a:t>jih ni!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74243" y="1164971"/>
            <a:ext cx="6437324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DB71A"/>
                </a:solidFill>
                <a:latin typeface="Calibri"/>
                <a:cs typeface="Calibri"/>
              </a:rPr>
              <a:t>Smernice in pravila finančnih mehanizmov: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74243" y="1766950"/>
            <a:ext cx="3381753" cy="336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99" b="1" spc="10" dirty="0">
                <a:solidFill>
                  <a:srgbClr val="252C64"/>
                </a:solidFill>
                <a:latin typeface="Calibri"/>
                <a:cs typeface="Calibri"/>
              </a:rPr>
              <a:t>Instrument za predpristopno pomoč –</a:t>
            </a:r>
            <a:endParaRPr sz="1100">
              <a:latin typeface="Calibri"/>
              <a:cs typeface="Calibri"/>
            </a:endParaRPr>
          </a:p>
          <a:p>
            <a:pPr marL="914450">
              <a:lnSpc>
                <a:spcPct val="100000"/>
              </a:lnSpc>
            </a:pPr>
            <a:r>
              <a:rPr sz="1350" b="1" i="1" spc="10" dirty="0">
                <a:solidFill>
                  <a:srgbClr val="252C64"/>
                </a:solidFill>
                <a:latin typeface="Calibri"/>
                <a:cs typeface="Calibri"/>
              </a:rPr>
              <a:t>Instrument for Pre-Accession (IPA)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574" y="2468448"/>
            <a:ext cx="1297432" cy="734619"/>
          </a:xfrm>
          <a:custGeom>
            <a:avLst/>
            <a:gdLst/>
            <a:ahLst/>
            <a:cxnLst/>
            <a:rect l="l" t="t" r="r" b="b"/>
            <a:pathLst>
              <a:path w="1297432" h="734619">
                <a:moveTo>
                  <a:pt x="0" y="734619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9904" y="2468448"/>
            <a:ext cx="3405632" cy="734619"/>
          </a:xfrm>
          <a:custGeom>
            <a:avLst/>
            <a:gdLst/>
            <a:ahLst/>
            <a:cxnLst/>
            <a:rect l="l" t="t" r="r" b="b"/>
            <a:pathLst>
              <a:path w="3405632" h="734619">
                <a:moveTo>
                  <a:pt x="0" y="734619"/>
                </a:moveTo>
                <a:lnTo>
                  <a:pt x="0" y="0"/>
                </a:lnTo>
                <a:lnTo>
                  <a:pt x="3405633" y="0"/>
                </a:lnTo>
                <a:lnTo>
                  <a:pt x="3405633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5664" y="2468448"/>
            <a:ext cx="1469136" cy="734619"/>
          </a:xfrm>
          <a:custGeom>
            <a:avLst/>
            <a:gdLst/>
            <a:ahLst/>
            <a:cxnLst/>
            <a:rect l="l" t="t" r="r" b="b"/>
            <a:pathLst>
              <a:path w="1469136" h="734619">
                <a:moveTo>
                  <a:pt x="0" y="734619"/>
                </a:moveTo>
                <a:lnTo>
                  <a:pt x="0" y="0"/>
                </a:lnTo>
                <a:lnTo>
                  <a:pt x="1469136" y="0"/>
                </a:lnTo>
                <a:lnTo>
                  <a:pt x="1469136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355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931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22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874" y="2462149"/>
            <a:ext cx="6197625" cy="12700"/>
          </a:xfrm>
          <a:custGeom>
            <a:avLst/>
            <a:gdLst/>
            <a:ahLst/>
            <a:cxnLst/>
            <a:rect l="l" t="t" r="r" b="b"/>
            <a:pathLst>
              <a:path w="6197625" h="12700">
                <a:moveTo>
                  <a:pt x="6350" y="6350"/>
                </a:moveTo>
                <a:lnTo>
                  <a:pt x="6191276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19"/>
          <p:cNvSpPr/>
          <p:nvPr/>
        </p:nvSpPr>
        <p:spPr>
          <a:xfrm>
            <a:off x="469874" y="3196717"/>
            <a:ext cx="6197625" cy="12700"/>
          </a:xfrm>
          <a:custGeom>
            <a:avLst/>
            <a:gdLst/>
            <a:ahLst/>
            <a:cxnLst/>
            <a:rect l="l" t="t" r="r" b="b"/>
            <a:pathLst>
              <a:path w="6197625" h="12700">
                <a:moveTo>
                  <a:pt x="6350" y="6350"/>
                </a:moveTo>
                <a:lnTo>
                  <a:pt x="6191276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34009" y="2498090"/>
            <a:ext cx="71856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 IPA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34009" y="2677922"/>
            <a:ext cx="924391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Zahodni Balkan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31594" y="2775839"/>
            <a:ext cx="325272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Albanija, Bosna in Hercegovina, Kosovo, Črna gora, </a:t>
            </a:r>
            <a:r>
              <a:rPr sz="1070" spc="10" dirty="0">
                <a:solidFill>
                  <a:srgbClr val="109647"/>
                </a:solidFill>
                <a:latin typeface="Calibri"/>
                <a:cs typeface="Calibri"/>
              </a:rPr>
              <a:t>Srbija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20"/>
          <p:cNvSpPr/>
          <p:nvPr/>
        </p:nvSpPr>
        <p:spPr>
          <a:xfrm>
            <a:off x="4733036" y="2845181"/>
            <a:ext cx="318515" cy="9144"/>
          </a:xfrm>
          <a:custGeom>
            <a:avLst/>
            <a:gdLst/>
            <a:ahLst/>
            <a:cxnLst/>
            <a:rect l="l" t="t" r="r" b="b"/>
            <a:pathLst>
              <a:path w="318515" h="9144">
                <a:moveTo>
                  <a:pt x="0" y="9144"/>
                </a:moveTo>
                <a:lnTo>
                  <a:pt x="0" y="0"/>
                </a:lnTo>
                <a:lnTo>
                  <a:pt x="318515" y="0"/>
                </a:lnTo>
                <a:lnTo>
                  <a:pt x="318515" y="9144"/>
                </a:lnTo>
                <a:lnTo>
                  <a:pt x="0" y="9144"/>
                </a:lnTo>
                <a:close/>
              </a:path>
            </a:pathLst>
          </a:custGeom>
          <a:solidFill>
            <a:srgbClr val="1096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5803392" y="2596261"/>
            <a:ext cx="82170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100" spc="10" dirty="0" smtClean="0">
                <a:solidFill>
                  <a:srgbClr val="252C64"/>
                </a:solidFill>
                <a:latin typeface="Calibri"/>
                <a:cs typeface="Calibri"/>
              </a:rPr>
              <a:t>262.789</a:t>
            </a:r>
            <a:r>
              <a:rPr sz="11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95544" y="2776093"/>
            <a:ext cx="855042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320.000 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015228" y="2955925"/>
            <a:ext cx="61957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(okno IPA)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78154" y="3748786"/>
            <a:ext cx="1645894" cy="373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Arial"/>
                <a:cs typeface="Arial"/>
              </a:rPr>
              <a:t>•  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Ni pravil za ta FI.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78154" y="4267898"/>
            <a:ext cx="209550" cy="1786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109647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21054" y="4297426"/>
            <a:ext cx="4321493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109647"/>
                </a:solidFill>
                <a:latin typeface="Calibri"/>
                <a:cs typeface="Calibri"/>
              </a:rPr>
              <a:t>Srbija programska država! Paziti na dvojno financiranje!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367269" y="5818556"/>
            <a:ext cx="1085875" cy="133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</a:t>
            </a:r>
            <a:r>
              <a:rPr sz="870" spc="10" dirty="0" err="1">
                <a:solidFill>
                  <a:srgbClr val="252C64"/>
                </a:solidFill>
                <a:latin typeface="Calibri"/>
                <a:cs typeface="Calibri"/>
              </a:rPr>
              <a:t>za</a:t>
            </a: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87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lang="sl-SI" sz="87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24586" y="1149476"/>
            <a:ext cx="3106104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24586" y="1560956"/>
            <a:ext cx="3999199" cy="377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Evropski sosedski instrument –</a:t>
            </a:r>
            <a:endParaRPr sz="1300">
              <a:latin typeface="Calibri"/>
              <a:cs typeface="Calibri"/>
            </a:endParaRPr>
          </a:p>
          <a:p>
            <a:pPr marL="914755">
              <a:lnSpc>
                <a:spcPct val="100000"/>
              </a:lnSpc>
            </a:pPr>
            <a:r>
              <a:rPr sz="1290" b="1" i="1" spc="10" dirty="0">
                <a:solidFill>
                  <a:srgbClr val="109647"/>
                </a:solidFill>
                <a:latin typeface="Calibri"/>
                <a:cs typeface="Calibri"/>
              </a:rPr>
              <a:t>European Neighbourhood Instrument (ENI)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78154" y="4428871"/>
            <a:ext cx="792245" cy="210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78154" y="4647457"/>
            <a:ext cx="231678" cy="19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1054" y="4680102"/>
            <a:ext cx="1434240" cy="210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spc="10" dirty="0">
                <a:solidFill>
                  <a:srgbClr val="252C64"/>
                </a:solidFill>
                <a:latin typeface="Calibri"/>
                <a:cs typeface="Calibri"/>
              </a:rPr>
              <a:t>Ni pravil za ta FI.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22"/>
          <p:cNvSpPr/>
          <p:nvPr/>
        </p:nvSpPr>
        <p:spPr>
          <a:xfrm>
            <a:off x="333184" y="2400046"/>
            <a:ext cx="1297432" cy="962152"/>
          </a:xfrm>
          <a:custGeom>
            <a:avLst/>
            <a:gdLst/>
            <a:ahLst/>
            <a:cxnLst/>
            <a:rect l="l" t="t" r="r" b="b"/>
            <a:pathLst>
              <a:path w="1297432" h="962152">
                <a:moveTo>
                  <a:pt x="0" y="962152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3"/>
          <p:cNvSpPr/>
          <p:nvPr/>
        </p:nvSpPr>
        <p:spPr>
          <a:xfrm>
            <a:off x="1630553" y="2400046"/>
            <a:ext cx="3459607" cy="962152"/>
          </a:xfrm>
          <a:custGeom>
            <a:avLst/>
            <a:gdLst/>
            <a:ahLst/>
            <a:cxnLst/>
            <a:rect l="l" t="t" r="r" b="b"/>
            <a:pathLst>
              <a:path w="3459607" h="962152">
                <a:moveTo>
                  <a:pt x="0" y="962152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4"/>
          <p:cNvSpPr/>
          <p:nvPr/>
        </p:nvSpPr>
        <p:spPr>
          <a:xfrm>
            <a:off x="5090287" y="2400046"/>
            <a:ext cx="1415161" cy="962152"/>
          </a:xfrm>
          <a:custGeom>
            <a:avLst/>
            <a:gdLst/>
            <a:ahLst/>
            <a:cxnLst/>
            <a:rect l="l" t="t" r="r" b="b"/>
            <a:pathLst>
              <a:path w="1415161" h="962152">
                <a:moveTo>
                  <a:pt x="0" y="962152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184" y="3362223"/>
            <a:ext cx="1297432" cy="550519"/>
          </a:xfrm>
          <a:custGeom>
            <a:avLst/>
            <a:gdLst/>
            <a:ahLst/>
            <a:cxnLst/>
            <a:rect l="l" t="t" r="r" b="b"/>
            <a:pathLst>
              <a:path w="1297432" h="550519">
                <a:moveTo>
                  <a:pt x="0" y="550520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0553" y="3362223"/>
            <a:ext cx="3459607" cy="550519"/>
          </a:xfrm>
          <a:custGeom>
            <a:avLst/>
            <a:gdLst/>
            <a:ahLst/>
            <a:cxnLst/>
            <a:rect l="l" t="t" r="r" b="b"/>
            <a:pathLst>
              <a:path w="3459607" h="550519">
                <a:moveTo>
                  <a:pt x="0" y="550520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90287" y="3362223"/>
            <a:ext cx="1415161" cy="550519"/>
          </a:xfrm>
          <a:custGeom>
            <a:avLst/>
            <a:gdLst/>
            <a:ahLst/>
            <a:cxnLst/>
            <a:rect l="l" t="t" r="r" b="b"/>
            <a:pathLst>
              <a:path w="1415161" h="550519">
                <a:moveTo>
                  <a:pt x="0" y="550520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184" y="3912768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5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0553" y="3912768"/>
            <a:ext cx="3459607" cy="367004"/>
          </a:xfrm>
          <a:custGeom>
            <a:avLst/>
            <a:gdLst/>
            <a:ahLst/>
            <a:cxnLst/>
            <a:rect l="l" t="t" r="r" b="b"/>
            <a:pathLst>
              <a:path w="3459607" h="367004">
                <a:moveTo>
                  <a:pt x="0" y="367005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90287" y="3912768"/>
            <a:ext cx="1415161" cy="367004"/>
          </a:xfrm>
          <a:custGeom>
            <a:avLst/>
            <a:gdLst/>
            <a:ahLst/>
            <a:cxnLst/>
            <a:rect l="l" t="t" r="r" b="b"/>
            <a:pathLst>
              <a:path w="1415161" h="367004">
                <a:moveTo>
                  <a:pt x="0" y="367005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4203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3937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484" y="3355848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484" y="3906393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834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9098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484" y="2393696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484" y="4273423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84657" y="2429510"/>
            <a:ext cx="71970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2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84657" y="2609342"/>
            <a:ext cx="108703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 vzhodnega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4657" y="2789174"/>
            <a:ext cx="71001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partnerstva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82242" y="2731262"/>
            <a:ext cx="306705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Armenija, Azerbajdžan, Belorusija, Gruzija, Moldavija,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682242" y="2911094"/>
            <a:ext cx="328969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ozemlje Ukrajine, kot je priznano z mednarodnim pravom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368163" y="2440559"/>
            <a:ext cx="1111843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221.379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151755" y="2674874"/>
            <a:ext cx="133979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dodatnih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5</a:t>
            </a:r>
            <a:r>
              <a:rPr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0.000 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893943" y="2854477"/>
            <a:ext cx="577081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za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sz="1100" spc="10" dirty="0" err="1" smtClean="0">
                <a:solidFill>
                  <a:srgbClr val="109647"/>
                </a:solidFill>
                <a:latin typeface="Calibri"/>
                <a:cs typeface="Calibri"/>
              </a:rPr>
              <a:t>Gruzijo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151755" y="3033395"/>
            <a:ext cx="133979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dodatnih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7</a:t>
            </a:r>
            <a:r>
              <a:rPr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0.000 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816219" y="3213227"/>
            <a:ext cx="653705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za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sz="1100" spc="10" dirty="0" err="1" smtClean="0">
                <a:solidFill>
                  <a:srgbClr val="109647"/>
                </a:solidFill>
                <a:latin typeface="Calibri"/>
                <a:cs typeface="Calibri"/>
              </a:rPr>
              <a:t>Ukrajino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84657" y="3391560"/>
            <a:ext cx="719571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3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384657" y="3572001"/>
            <a:ext cx="90714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 južnega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384657" y="3751834"/>
            <a:ext cx="74815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Sredozemlja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1682242" y="3487801"/>
            <a:ext cx="314430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Alžirija, Egipt, Izrael, Jordanija, Libanon, Libija, Maroko,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1682242" y="3667633"/>
            <a:ext cx="1386797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Palestina, Sirija, Tunizija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5368163" y="3555644"/>
            <a:ext cx="1014380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3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11.171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6358763" y="3555644"/>
            <a:ext cx="138143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384657" y="3942588"/>
            <a:ext cx="719407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4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384657" y="4122420"/>
            <a:ext cx="98580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Ruska federacija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1682242" y="4036441"/>
            <a:ext cx="315117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ozemlje Rusije, kot je priznano z mednarodnim pravom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5368163" y="4014851"/>
            <a:ext cx="1014380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11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8.538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6358763" y="4014851"/>
            <a:ext cx="137922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7259066" y="5865190"/>
            <a:ext cx="11097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1620</Words>
  <Application>Microsoft Office PowerPoint</Application>
  <PresentationFormat>On-screen Show (4:3)</PresentationFormat>
  <Paragraphs>355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Božidar Grigić</cp:lastModifiedBy>
  <cp:revision>2</cp:revision>
  <dcterms:created xsi:type="dcterms:W3CDTF">2019-12-03T00:30:47Z</dcterms:created>
  <dcterms:modified xsi:type="dcterms:W3CDTF">2019-12-04T12:49:44Z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LastSaved">
    <vt:filetime>2019-12-03T00:00:00Z</vt:filetime>
  </property>
</Properties>
</file>