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22"/>
  </p:notesMasterIdLst>
  <p:handoutMasterIdLst>
    <p:handoutMasterId r:id="rId23"/>
  </p:handoutMasterIdLst>
  <p:sldIdLst>
    <p:sldId id="256" r:id="rId2"/>
    <p:sldId id="412" r:id="rId3"/>
    <p:sldId id="341" r:id="rId4"/>
    <p:sldId id="342" r:id="rId5"/>
    <p:sldId id="343" r:id="rId6"/>
    <p:sldId id="344" r:id="rId7"/>
    <p:sldId id="345" r:id="rId8"/>
    <p:sldId id="346" r:id="rId9"/>
    <p:sldId id="377" r:id="rId10"/>
    <p:sldId id="385" r:id="rId11"/>
    <p:sldId id="378" r:id="rId12"/>
    <p:sldId id="380" r:id="rId13"/>
    <p:sldId id="406" r:id="rId14"/>
    <p:sldId id="382" r:id="rId15"/>
    <p:sldId id="383" r:id="rId16"/>
    <p:sldId id="405" r:id="rId17"/>
    <p:sldId id="409" r:id="rId18"/>
    <p:sldId id="410" r:id="rId19"/>
    <p:sldId id="411" r:id="rId20"/>
    <p:sldId id="408" r:id="rId21"/>
  </p:sldIdLst>
  <p:sldSz cx="9144000" cy="6858000" type="screen4x3"/>
  <p:notesSz cx="6789738" cy="9929813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sz="1600" i="1" kern="1200">
        <a:solidFill>
          <a:srgbClr val="009900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600" i="1" kern="1200">
        <a:solidFill>
          <a:srgbClr val="009900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600" i="1" kern="1200">
        <a:solidFill>
          <a:srgbClr val="009900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600" i="1" kern="1200">
        <a:solidFill>
          <a:srgbClr val="009900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600" i="1" kern="1200">
        <a:solidFill>
          <a:srgbClr val="009900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600" i="1" kern="1200">
        <a:solidFill>
          <a:srgbClr val="009900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600" i="1" kern="1200">
        <a:solidFill>
          <a:srgbClr val="009900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600" i="1" kern="1200">
        <a:solidFill>
          <a:srgbClr val="009900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600" i="1" kern="1200">
        <a:solidFill>
          <a:srgbClr val="009900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renak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549" autoAdjust="0"/>
  </p:normalViewPr>
  <p:slideViewPr>
    <p:cSldViewPr>
      <p:cViewPr varScale="1">
        <p:scale>
          <a:sx n="97" d="100"/>
          <a:sy n="97" d="100"/>
        </p:scale>
        <p:origin x="201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sl-SI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925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sl-SI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sl-SI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11EBE48D-EB7B-43AB-A49E-28CC881F47BE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4744133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sl-SI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4925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sl-SI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083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Click to edit Master text styles</a:t>
            </a:r>
          </a:p>
          <a:p>
            <a:pPr lvl="1"/>
            <a:r>
              <a:rPr lang="sl-SI" noProof="0" smtClean="0"/>
              <a:t>Second level</a:t>
            </a:r>
          </a:p>
          <a:p>
            <a:pPr lvl="2"/>
            <a:r>
              <a:rPr lang="sl-SI" noProof="0" smtClean="0"/>
              <a:t>Third level</a:t>
            </a:r>
          </a:p>
          <a:p>
            <a:pPr lvl="3"/>
            <a:r>
              <a:rPr lang="sl-SI" noProof="0" smtClean="0"/>
              <a:t>Fourth level</a:t>
            </a:r>
          </a:p>
          <a:p>
            <a:pPr lvl="4"/>
            <a:r>
              <a:rPr lang="sl-SI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sl-SI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4925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AED83D90-6B7C-4CA6-ACAC-5319CCC09891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815232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514350" indent="-514350">
              <a:buFont typeface="Futura Md BT"/>
              <a:buAutoNum type="arabicPeriod"/>
            </a:pPr>
            <a:r>
              <a:rPr lang="sl-SI" dirty="0" smtClean="0"/>
              <a:t>Končno poročilo za projekte COM,</a:t>
            </a:r>
            <a:r>
              <a:rPr lang="sl-SI" dirty="0" err="1" smtClean="0"/>
              <a:t>LdV</a:t>
            </a:r>
            <a:r>
              <a:rPr lang="sl-SI" dirty="0" smtClean="0"/>
              <a:t> &amp; GRU Partnerstva 2012: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sl-SI" dirty="0" smtClean="0"/>
              <a:t>obrazec za končno poročilo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sl-SI" dirty="0" smtClean="0"/>
              <a:t>vsebina poročila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sl-SI" dirty="0" smtClean="0"/>
              <a:t>finance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sl-SI" dirty="0" smtClean="0"/>
              <a:t>oddaja poročila</a:t>
            </a:r>
          </a:p>
          <a:p>
            <a:pPr marL="514350" indent="-514350">
              <a:buFont typeface="Futura Md BT"/>
              <a:buAutoNum type="arabicPeriod"/>
            </a:pPr>
            <a:r>
              <a:rPr lang="sl-SI" dirty="0" smtClean="0"/>
              <a:t>Vprašanja</a:t>
            </a:r>
          </a:p>
          <a:p>
            <a:endParaRPr lang="sl-SI" dirty="0" smtClean="0">
              <a:latin typeface="Arial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3527D-8353-49F7-B537-B6AAA7A31067}" type="slidenum">
              <a:rPr lang="sl-SI"/>
              <a:pPr/>
              <a:t>1</a:t>
            </a:fld>
            <a:endParaRPr lang="sl-SI"/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16330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D83D90-6B7C-4CA6-ACAC-5319CCC09891}" type="slidenum">
              <a:rPr lang="sl-SI" smtClean="0"/>
              <a:pPr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6585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l-SI" smtClean="0">
              <a:latin typeface="Arial" pitchFamily="34" charset="0"/>
            </a:endParaRPr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endParaRPr lang="sl-SI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5F5670-D4CB-4D52-BA40-2AD62695ACAC}" type="slidenum">
              <a:rPr lang="sl-SI"/>
              <a:pPr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5348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Ljubljana, 17.1.2008 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984937-E7AD-4F55-AAF2-9C76D1C6DD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Ljubljana, 17.1.2008 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92C32-371C-4A97-B1FC-1F22C2E06D4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6688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609600"/>
            <a:ext cx="56800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Ljubljana, 17.1.2008 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807E1-5AC9-461C-B3FF-FA1E1A6D0C8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Ljubljana, 17.1.2008 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22BB2-0317-4417-9D9B-EDED8D850F2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Ljubljana, 17.1.2008 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BDD12-8939-4BB0-8665-961B95861F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15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Ljubljana, 17.1.2008 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1E9E7-E6ED-4C08-B741-2A6902EE579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Ljubljana, 17.1.2008 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BAC26-D91C-4E80-A37C-6C87ECB1EE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Ljubljana, 17.1.2008 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36F89-34CE-47B9-9532-9119D37BEC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Ljubljana, 17.1.2008 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24399-C1C4-431B-8112-30168529BD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Ljubljana, 17.1.2008 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F6ABF-D3B0-437A-A454-7AFE54D465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Ljubljana, 17.1.2008 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4E3345-78D4-491A-A521-57E536BCA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6103"/>
            <a:ext cx="2232248" cy="623870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609600"/>
            <a:ext cx="82809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981200"/>
            <a:ext cx="828092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676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sl-SI" smtClean="0"/>
              <a:t>Ljubljana, 17.1.2008 </a:t>
            </a:r>
            <a:endParaRPr lang="en-GB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i="0" baseline="300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sl-SI"/>
          </a:p>
        </p:txBody>
      </p:sp>
      <p:pic>
        <p:nvPicPr>
          <p:cNvPr id="6152" name="Picture 8" descr="cmepius-cisti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316416" y="122371"/>
            <a:ext cx="669801" cy="1002373"/>
          </a:xfrm>
          <a:prstGeom prst="rect">
            <a:avLst/>
          </a:prstGeom>
          <a:noFill/>
        </p:spPr>
      </p:pic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3464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2C44BEF4-A607-42C5-9F9D-4B4AAFB3A3E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Futura Md B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Futura Md B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Futura Md B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Futura Md B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Futura Md B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Futura Md B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Futura Md B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Futura Md B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66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99C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CC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99CC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mepius.si/razpisi/llp11.asp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mailto:robert.marinsek@cmepius.si" TargetMode="External"/><Relationship Id="rId3" Type="http://schemas.openxmlformats.org/officeDocument/2006/relationships/hyperlink" Target="mailto:maja.godejsa@cmepius.si" TargetMode="External"/><Relationship Id="rId7" Type="http://schemas.openxmlformats.org/officeDocument/2006/relationships/hyperlink" Target="mailto:grundtvig@cmepius.si" TargetMode="External"/><Relationship Id="rId2" Type="http://schemas.openxmlformats.org/officeDocument/2006/relationships/hyperlink" Target="mailto:leonardo@cmepius.s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urska.sraj@cmepius.si" TargetMode="External"/><Relationship Id="rId5" Type="http://schemas.openxmlformats.org/officeDocument/2006/relationships/hyperlink" Target="mailto:katjusa.radinovic@cmepius.si" TargetMode="External"/><Relationship Id="rId4" Type="http://schemas.openxmlformats.org/officeDocument/2006/relationships/hyperlink" Target="mailto:comenius@cmepius.si" TargetMode="External"/><Relationship Id="rId9" Type="http://schemas.openxmlformats.org/officeDocument/2006/relationships/hyperlink" Target="mailto:sabina.benvenuti-topic@cmepius.s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ebgate.ec.europa.eu/ca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1643063"/>
            <a:ext cx="7772400" cy="1470025"/>
          </a:xfrm>
        </p:spPr>
        <p:txBody>
          <a:bodyPr/>
          <a:lstStyle/>
          <a:p>
            <a:r>
              <a:rPr lang="sl-SI" dirty="0" smtClean="0"/>
              <a:t>VŽU PARTNERSTVA</a:t>
            </a:r>
            <a:br>
              <a:rPr lang="sl-SI" dirty="0" smtClean="0"/>
            </a:br>
            <a:r>
              <a:rPr lang="sl-SI" dirty="0" smtClean="0"/>
              <a:t>PRIPRAVA KONČNEGA POROČILA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995362"/>
          </a:xfrm>
        </p:spPr>
        <p:txBody>
          <a:bodyPr/>
          <a:lstStyle/>
          <a:p>
            <a:r>
              <a:rPr lang="sl-SI" sz="2400" dirty="0" smtClean="0"/>
              <a:t>Delavnica za pogodbenike</a:t>
            </a:r>
          </a:p>
          <a:p>
            <a:r>
              <a:rPr lang="sl-SI" sz="2400" dirty="0" smtClean="0"/>
              <a:t>Ljubljana, 11. maj 2015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C125D8-0E70-4C26-BFB7-D49403C5F7DA}" type="slidenum">
              <a:rPr lang="en-GB"/>
              <a:pPr/>
              <a:t>1</a:t>
            </a:fld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881726" y="5229200"/>
            <a:ext cx="7380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b="1" i="0" kern="0" dirty="0">
                <a:solidFill>
                  <a:srgbClr val="C00000"/>
                </a:solidFill>
              </a:rPr>
              <a:t>Predstavitev je zgolj v pomoč pogodbenikom in ni pravno zavezujoča</a:t>
            </a:r>
            <a:r>
              <a:rPr lang="sl-SI" b="1" i="0" kern="0" dirty="0" smtClean="0">
                <a:solidFill>
                  <a:srgbClr val="C00000"/>
                </a:solidFill>
              </a:rPr>
              <a:t>.</a:t>
            </a:r>
            <a:endParaRPr lang="sl-SI" b="1" i="0" kern="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dirty="0" smtClean="0">
                <a:solidFill>
                  <a:srgbClr val="C00000"/>
                </a:solidFill>
                <a:cs typeface="Arial" charset="0"/>
              </a:rPr>
              <a:t>Upravičeni stroški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468052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dirty="0" smtClean="0"/>
              <a:t>so nastali v upravičenem obdobju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dirty="0" smtClean="0"/>
              <a:t>so nastali pri izvajalcu projekta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dirty="0" smtClean="0"/>
              <a:t>so dokazljivi in knjiženi v poslovne knjige organizacije na podlagi verodostojnih knjigovodskih listin, ločeno od ostalih poslovnih dogodkov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dirty="0" smtClean="0"/>
              <a:t>so nastali po načelu preudarnega finančnega poslovanja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dirty="0" smtClean="0"/>
              <a:t>so nastali po načelu gospodarnosti (“</a:t>
            </a:r>
            <a:r>
              <a:rPr lang="sl-SI" sz="2000" dirty="0" err="1" smtClean="0"/>
              <a:t>best</a:t>
            </a:r>
            <a:r>
              <a:rPr lang="sl-SI" sz="2000" dirty="0" smtClean="0"/>
              <a:t> </a:t>
            </a:r>
            <a:r>
              <a:rPr lang="sl-SI" sz="2000" dirty="0" err="1" smtClean="0"/>
              <a:t>value</a:t>
            </a:r>
            <a:r>
              <a:rPr lang="sl-SI" sz="2000" dirty="0" smtClean="0"/>
              <a:t> </a:t>
            </a:r>
            <a:r>
              <a:rPr lang="sl-SI" sz="2000" dirty="0" err="1" smtClean="0"/>
              <a:t>for</a:t>
            </a:r>
            <a:r>
              <a:rPr lang="sl-SI" sz="2000" dirty="0" smtClean="0"/>
              <a:t> </a:t>
            </a:r>
            <a:r>
              <a:rPr lang="sl-SI" sz="2000" dirty="0" err="1" smtClean="0"/>
              <a:t>money</a:t>
            </a:r>
            <a:r>
              <a:rPr lang="sl-SI" sz="2000" dirty="0" smtClean="0"/>
              <a:t>”)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dirty="0" smtClean="0"/>
              <a:t>3E (</a:t>
            </a:r>
            <a:r>
              <a:rPr lang="sl-SI" sz="2000" dirty="0" err="1" smtClean="0"/>
              <a:t>economy</a:t>
            </a:r>
            <a:r>
              <a:rPr lang="sl-SI" sz="2000" dirty="0" smtClean="0"/>
              <a:t>, </a:t>
            </a:r>
            <a:r>
              <a:rPr lang="sl-SI" sz="2000" dirty="0" err="1" smtClean="0"/>
              <a:t>efficiency</a:t>
            </a:r>
            <a:r>
              <a:rPr lang="sl-SI" sz="2000" dirty="0" smtClean="0"/>
              <a:t>, </a:t>
            </a:r>
            <a:r>
              <a:rPr lang="sl-SI" sz="2000" dirty="0" err="1" smtClean="0"/>
              <a:t>effectiveness</a:t>
            </a:r>
            <a:r>
              <a:rPr lang="sl-SI" sz="2000" dirty="0" smtClean="0"/>
              <a:t>; gospodarnost, učinkovitost, uspešnost)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dirty="0" smtClean="0"/>
              <a:t>so v skladu z nacionalno zakonodajo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dirty="0" smtClean="0"/>
              <a:t>so nastali v skladu s poslovno prakso izvajalca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b="1" dirty="0" smtClean="0">
                <a:solidFill>
                  <a:srgbClr val="FF0000"/>
                </a:solidFill>
              </a:rPr>
              <a:t>so načrtovani in odobreni v prijavnici in vključeni v eventualni finančni načrt projekta</a:t>
            </a:r>
            <a:endParaRPr lang="sl-SI" sz="2000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dirty="0" smtClean="0"/>
              <a:t>niso in ne bodo financirani iz drugih virov sredstev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000" dirty="0" smtClean="0"/>
              <a:t>	</a:t>
            </a:r>
            <a:r>
              <a:rPr lang="sl-SI" sz="1300" dirty="0" smtClean="0"/>
              <a:t>(vir: Kos, Marjetič 2008)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fld id="{59E99BFB-FAEF-4983-B0C6-CED6F9CD7FAE}" type="slidenum">
              <a:rPr lang="sl-SI" altLang="en-US" smtClean="0">
                <a:latin typeface="Arial" charset="0"/>
                <a:cs typeface="Arial" charset="0"/>
              </a:rPr>
              <a:pPr/>
              <a:t>10</a:t>
            </a:fld>
            <a:endParaRPr lang="sl-SI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856663" cy="1143000"/>
          </a:xfrm>
        </p:spPr>
        <p:txBody>
          <a:bodyPr/>
          <a:lstStyle/>
          <a:p>
            <a:pPr eaLnBrk="1" hangingPunct="1"/>
            <a:r>
              <a:rPr lang="sl-SI" dirty="0" smtClean="0">
                <a:solidFill>
                  <a:srgbClr val="C00000"/>
                </a:solidFill>
                <a:cs typeface="Arial" charset="0"/>
              </a:rPr>
              <a:t>Financiranje partnerstev</a:t>
            </a:r>
            <a:endParaRPr lang="en-GB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sl-SI" sz="2400" i="1" u="sng" dirty="0" smtClean="0"/>
              <a:t>Program VŽU 2013 – Vodnik – I. del, poglavje 4. E</a:t>
            </a:r>
          </a:p>
          <a:p>
            <a:pPr marL="609600" indent="-609600" eaLnBrk="1" hangingPunct="1">
              <a:buFontTx/>
              <a:buNone/>
              <a:defRPr/>
            </a:pPr>
            <a:endParaRPr lang="sl-SI" sz="2400" i="1" u="sng" dirty="0" smtClean="0"/>
          </a:p>
          <a:p>
            <a:pPr marL="609600" indent="-609600" eaLnBrk="1" hangingPunct="1">
              <a:buFont typeface="Arial" pitchFamily="34" charset="0"/>
              <a:buChar char="•"/>
              <a:defRPr/>
            </a:pPr>
            <a:r>
              <a:rPr lang="sl-SI" sz="2600" dirty="0" smtClean="0"/>
              <a:t>pavšalna dotacija (lump sum)</a:t>
            </a:r>
          </a:p>
          <a:p>
            <a:pPr marL="958850" lvl="1" indent="-609600" eaLnBrk="1" hangingPunct="1">
              <a:buFont typeface="Wingdings" pitchFamily="2" charset="2"/>
              <a:buChar char="ü"/>
              <a:defRPr/>
            </a:pPr>
            <a:r>
              <a:rPr lang="sl-SI" sz="2000" dirty="0" smtClean="0">
                <a:ea typeface="+mn-ea"/>
              </a:rPr>
              <a:t>COM, GRU in LDV Partnerstva</a:t>
            </a:r>
          </a:p>
          <a:p>
            <a:pPr marL="609600" indent="-609600" eaLnBrk="1" hangingPunct="1">
              <a:buClr>
                <a:schemeClr val="accent2"/>
              </a:buClr>
              <a:buFontTx/>
              <a:buNone/>
              <a:defRPr/>
            </a:pPr>
            <a:endParaRPr lang="sl-SI" sz="2600" dirty="0" smtClean="0"/>
          </a:p>
          <a:p>
            <a:pPr marL="609600" indent="-609600" eaLnBrk="1" hangingPunct="1">
              <a:buClr>
                <a:schemeClr val="accent2"/>
              </a:buClr>
              <a:buFontTx/>
              <a:buNone/>
              <a:defRPr/>
            </a:pPr>
            <a:r>
              <a:rPr lang="sl-SI" sz="2600" dirty="0" smtClean="0"/>
              <a:t> 			</a:t>
            </a:r>
            <a:r>
              <a:rPr lang="sl-SI" sz="2600" dirty="0">
                <a:hlinkClick r:id="rId2"/>
              </a:rPr>
              <a:t>http://</a:t>
            </a:r>
            <a:r>
              <a:rPr lang="sl-SI" sz="2600" dirty="0" smtClean="0">
                <a:hlinkClick r:id="rId2"/>
              </a:rPr>
              <a:t>www.cmepius.si/razpisi/llp13.aspx</a:t>
            </a:r>
            <a:endParaRPr lang="sl-SI" sz="2600" dirty="0" smtClean="0"/>
          </a:p>
          <a:p>
            <a:pPr marL="609600" indent="-609600" eaLnBrk="1" hangingPunct="1">
              <a:buClr>
                <a:schemeClr val="accent2"/>
              </a:buClr>
              <a:buFontTx/>
              <a:buNone/>
              <a:defRPr/>
            </a:pPr>
            <a:endParaRPr lang="sl-SI" sz="2600" dirty="0" smtClean="0"/>
          </a:p>
          <a:p>
            <a:pPr marL="609600" indent="-609600" eaLnBrk="1" hangingPunct="1">
              <a:buClr>
                <a:schemeClr val="accent2"/>
              </a:buClr>
              <a:buFontTx/>
              <a:buNone/>
              <a:defRPr/>
            </a:pPr>
            <a:r>
              <a:rPr lang="sl-SI" sz="1600" dirty="0" smtClean="0"/>
              <a:t>			</a:t>
            </a:r>
            <a:endParaRPr lang="sl-SI" dirty="0" smtClean="0"/>
          </a:p>
          <a:p>
            <a:pPr marL="609600" indent="-609600" eaLnBrk="1" hangingPunct="1">
              <a:buClr>
                <a:schemeClr val="accent2"/>
              </a:buClr>
              <a:buFontTx/>
              <a:buNone/>
              <a:defRPr/>
            </a:pPr>
            <a:endParaRPr lang="sl-SI" dirty="0" smtClean="0"/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fld id="{3FAC6B57-538F-459D-8ECE-D971E7F5877E}" type="slidenum">
              <a:rPr lang="sl-SI" altLang="en-US" smtClean="0">
                <a:latin typeface="Arial" charset="0"/>
                <a:cs typeface="Arial" charset="0"/>
              </a:rPr>
              <a:pPr/>
              <a:t>11</a:t>
            </a:fld>
            <a:endParaRPr lang="sl-SI" altLang="en-US" smtClean="0">
              <a:latin typeface="Arial" charset="0"/>
              <a:cs typeface="Arial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857250" y="5286375"/>
            <a:ext cx="1285875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6705600" cy="1143000"/>
          </a:xfrm>
        </p:spPr>
        <p:txBody>
          <a:bodyPr/>
          <a:lstStyle/>
          <a:p>
            <a:pPr eaLnBrk="1" hangingPunct="1"/>
            <a:r>
              <a:rPr lang="sl-SI" dirty="0" smtClean="0">
                <a:solidFill>
                  <a:srgbClr val="C00000"/>
                </a:solidFill>
                <a:cs typeface="Arial" charset="0"/>
              </a:rPr>
              <a:t>Obveznosti iz sporazuma o dotaciji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80920" cy="4536504"/>
          </a:xfrm>
        </p:spPr>
        <p:txBody>
          <a:bodyPr rtlCol="0">
            <a:normAutofit fontScale="92500" lnSpcReduction="20000"/>
          </a:bodyPr>
          <a:lstStyle/>
          <a:p>
            <a:r>
              <a:rPr lang="sl-SI" sz="2400" dirty="0" smtClean="0">
                <a:latin typeface="Trebuchet MS" pitchFamily="34" charset="0"/>
              </a:rPr>
              <a:t>sporazum je osnova za nastanek pravnega razmerja</a:t>
            </a:r>
          </a:p>
          <a:p>
            <a:r>
              <a:rPr lang="sl-SI" sz="2400" dirty="0" smtClean="0">
                <a:latin typeface="Trebuchet MS" pitchFamily="34" charset="0"/>
              </a:rPr>
              <a:t>relacija koordinator – računovodja</a:t>
            </a:r>
          </a:p>
          <a:p>
            <a:r>
              <a:rPr lang="sl-SI" sz="2400" dirty="0" smtClean="0">
                <a:latin typeface="Trebuchet MS" pitchFamily="34" charset="0"/>
              </a:rPr>
              <a:t>hranjenje sporazumov – na sedežu obeh pogodbenikov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400" dirty="0" smtClean="0">
                <a:latin typeface="Trebuchet MS" pitchFamily="34" charset="0"/>
              </a:rPr>
              <a:t>produkti, aktivnosti iz prijave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400" dirty="0" smtClean="0">
                <a:latin typeface="Trebuchet MS" pitchFamily="34" charset="0"/>
              </a:rPr>
              <a:t>posebne obveznosti (sporazum o dotaciji in priloge (aneksi));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400" dirty="0" smtClean="0">
                <a:latin typeface="Trebuchet MS" pitchFamily="34" charset="0"/>
              </a:rPr>
              <a:t>splošne obveznosti (splošni pogoji akcije/programa)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400" dirty="0" smtClean="0">
                <a:latin typeface="Trebuchet MS" pitchFamily="34" charset="0"/>
              </a:rPr>
              <a:t>sporazum podpiše odgovorna oseba organizacije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400" dirty="0" smtClean="0">
                <a:latin typeface="Trebuchet MS" pitchFamily="34" charset="0"/>
              </a:rPr>
              <a:t>za spremembo je treba zaprositi vsaj 60 dni pred zaključkom pogodbenega obdobja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400" dirty="0" smtClean="0">
                <a:latin typeface="Trebuchet MS" pitchFamily="34" charset="0"/>
              </a:rPr>
              <a:t>za spremembo je treba zaprositi pisno in skleniti aneks k sporazumu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400" dirty="0" smtClean="0">
                <a:latin typeface="Trebuchet MS" pitchFamily="34" charset="0"/>
              </a:rPr>
              <a:t>kadar ni potreben aneks k sporazumu zadošča obvestilo (po e-pošti)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fld id="{A70E56EA-FDA5-4C00-87BB-F480C03426CF}" type="slidenum">
              <a:rPr lang="sl-SI" altLang="en-US" smtClean="0">
                <a:latin typeface="Arial" charset="0"/>
                <a:cs typeface="Arial" charset="0"/>
              </a:rPr>
              <a:pPr/>
              <a:t>12</a:t>
            </a:fld>
            <a:endParaRPr lang="sl-SI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Stroškovno mesto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280920" cy="4680520"/>
          </a:xfrm>
        </p:spPr>
        <p:txBody>
          <a:bodyPr/>
          <a:lstStyle/>
          <a:p>
            <a:endParaRPr lang="sl-SI" sz="2400" dirty="0" smtClean="0">
              <a:latin typeface="Trebuchet MS" pitchFamily="34" charset="0"/>
            </a:endParaRPr>
          </a:p>
          <a:p>
            <a:r>
              <a:rPr lang="sl-SI" sz="2400" dirty="0" smtClean="0">
                <a:latin typeface="Trebuchet MS" pitchFamily="34" charset="0"/>
              </a:rPr>
              <a:t>se odpre na osnovi podpisane pogodbe</a:t>
            </a:r>
          </a:p>
          <a:p>
            <a:endParaRPr lang="sl-SI" sz="2400" dirty="0" smtClean="0">
              <a:latin typeface="Trebuchet MS" pitchFamily="34" charset="0"/>
            </a:endParaRPr>
          </a:p>
          <a:p>
            <a:r>
              <a:rPr lang="sl-SI" sz="2400" dirty="0" smtClean="0">
                <a:latin typeface="Trebuchet MS" pitchFamily="34" charset="0"/>
              </a:rPr>
              <a:t>na njem se evidentirajo vsi stroški in prihodki</a:t>
            </a:r>
          </a:p>
          <a:p>
            <a:endParaRPr lang="sl-SI" sz="2400" dirty="0" smtClean="0">
              <a:latin typeface="Trebuchet MS" pitchFamily="34" charset="0"/>
            </a:endParaRPr>
          </a:p>
          <a:p>
            <a:r>
              <a:rPr lang="sl-SI" sz="2400" dirty="0" smtClean="0">
                <a:latin typeface="Trebuchet MS" pitchFamily="34" charset="0"/>
              </a:rPr>
              <a:t>zagotavlja sledljivost dogodkov in ustrezno revizijsko sled</a:t>
            </a:r>
          </a:p>
          <a:p>
            <a:endParaRPr lang="sl-SI" sz="2400" dirty="0" smtClean="0">
              <a:latin typeface="Trebuchet MS" pitchFamily="34" charset="0"/>
            </a:endParaRPr>
          </a:p>
          <a:p>
            <a:r>
              <a:rPr lang="sl-SI" sz="2400" dirty="0" smtClean="0">
                <a:latin typeface="Trebuchet MS" pitchFamily="34" charset="0"/>
              </a:rPr>
              <a:t>omogoča vpogled v trenutno stanje sredstev projekta</a:t>
            </a:r>
          </a:p>
          <a:p>
            <a:endParaRPr lang="sl-SI" sz="2400" dirty="0" smtClean="0">
              <a:latin typeface="Trebuchet MS" pitchFamily="34" charset="0"/>
            </a:endParaRPr>
          </a:p>
          <a:p>
            <a:r>
              <a:rPr lang="sl-SI" sz="2400" dirty="0" smtClean="0">
                <a:latin typeface="Trebuchet MS" pitchFamily="34" charset="0"/>
              </a:rPr>
              <a:t>omogoča izpis bilance projekta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fld id="{D1BA9D57-DB53-4749-B801-BFE5662D0500}" type="slidenum">
              <a:rPr lang="sl-SI" altLang="en-US" smtClean="0">
                <a:latin typeface="Arial" charset="0"/>
                <a:cs typeface="Arial" charset="0"/>
              </a:rPr>
              <a:pPr/>
              <a:t>13</a:t>
            </a:fld>
            <a:endParaRPr lang="sl-SI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dirty="0" smtClean="0">
                <a:solidFill>
                  <a:srgbClr val="C00000"/>
                </a:solidFill>
                <a:cs typeface="Arial" charset="0"/>
              </a:rPr>
              <a:t>Izplačila dotacije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l-SI" sz="1800" dirty="0" smtClean="0">
                <a:latin typeface="Arial" charset="0"/>
                <a:cs typeface="Arial" charset="0"/>
              </a:rPr>
              <a:t>	</a:t>
            </a:r>
            <a:r>
              <a:rPr lang="sl-SI" sz="2000" i="1" dirty="0" smtClean="0">
                <a:latin typeface="Trebuchet MS" pitchFamily="34" charset="0"/>
                <a:cs typeface="Arial" charset="0"/>
              </a:rPr>
              <a:t>Način izplačila je odvisen od pravno organizacijske oblike upravičenca in določil v sporazumu.</a:t>
            </a:r>
          </a:p>
          <a:p>
            <a:pPr eaLnBrk="1" hangingPunct="1">
              <a:buFontTx/>
              <a:buNone/>
            </a:pPr>
            <a:endParaRPr lang="sl-SI" sz="2000" i="1" dirty="0" smtClean="0">
              <a:latin typeface="Trebuchet MS" pitchFamily="34" charset="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sl-SI" sz="2000" dirty="0" smtClean="0">
                <a:latin typeface="Trebuchet MS" pitchFamily="34" charset="0"/>
                <a:cs typeface="Arial" charset="0"/>
              </a:rPr>
              <a:t>	</a:t>
            </a:r>
            <a:r>
              <a:rPr lang="sl-SI" sz="2000" b="1" dirty="0" smtClean="0">
                <a:latin typeface="Trebuchet MS" pitchFamily="34" charset="0"/>
                <a:cs typeface="Arial" charset="0"/>
              </a:rPr>
              <a:t>Organizacije, </a:t>
            </a:r>
            <a:r>
              <a:rPr lang="sl-SI" sz="2000" dirty="0" smtClean="0">
                <a:latin typeface="Trebuchet MS" pitchFamily="34" charset="0"/>
                <a:cs typeface="Arial" charset="0"/>
              </a:rPr>
              <a:t>ki so v lasti države ali lokalnih skupnosti (univerze, občine, zavodi, društva,…) prejmejo 80 % sredstev predplačila v 30-ih dneh po podpisu pogodbe. </a:t>
            </a:r>
          </a:p>
          <a:p>
            <a:pPr eaLnBrk="1" hangingPunct="1">
              <a:buFontTx/>
              <a:buNone/>
            </a:pPr>
            <a:r>
              <a:rPr lang="sl-SI" sz="2000" dirty="0" smtClean="0">
                <a:latin typeface="Trebuchet MS" pitchFamily="34" charset="0"/>
                <a:cs typeface="Arial" charset="0"/>
              </a:rPr>
              <a:t>	</a:t>
            </a:r>
            <a:r>
              <a:rPr lang="sl-SI" sz="2000" u="sng" dirty="0" smtClean="0">
                <a:latin typeface="Trebuchet MS" pitchFamily="34" charset="0"/>
                <a:cs typeface="Arial" charset="0"/>
              </a:rPr>
              <a:t>Končno plačilo prejmejo zadnjih 20% po oddanem in odobrenem končnem poročilu-s strani NA!</a:t>
            </a:r>
          </a:p>
          <a:p>
            <a:pPr eaLnBrk="1" hangingPunct="1">
              <a:buFontTx/>
              <a:buNone/>
            </a:pPr>
            <a:endParaRPr lang="sl-SI" sz="2000" dirty="0" smtClean="0">
              <a:latin typeface="Trebuchet MS" pitchFamily="34" charset="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sl-SI" sz="2000" dirty="0" smtClean="0">
                <a:latin typeface="Trebuchet MS" pitchFamily="34" charset="0"/>
                <a:cs typeface="Arial" charset="0"/>
              </a:rPr>
              <a:t>	</a:t>
            </a:r>
            <a:r>
              <a:rPr lang="sl-SI" sz="2000" b="1" dirty="0" smtClean="0">
                <a:latin typeface="Trebuchet MS" pitchFamily="34" charset="0"/>
                <a:cs typeface="Arial" charset="0"/>
              </a:rPr>
              <a:t>Organizacije v zasebni lasti, </a:t>
            </a:r>
            <a:r>
              <a:rPr lang="sl-SI" sz="2000" dirty="0" smtClean="0">
                <a:latin typeface="Trebuchet MS" pitchFamily="34" charset="0"/>
                <a:cs typeface="Arial" charset="0"/>
              </a:rPr>
              <a:t>prejmejo delež predplačila v odvisnosti od finančne sposobnosti, ki jo ugotavljamo pred podpisom sporazuma</a:t>
            </a:r>
            <a:r>
              <a:rPr lang="sl-SI" sz="2000" dirty="0" smtClean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fld id="{2D038D99-28B0-4749-A633-83BAC3492392}" type="slidenum">
              <a:rPr lang="sl-SI" altLang="en-US" smtClean="0">
                <a:latin typeface="Arial" charset="0"/>
                <a:cs typeface="Arial" charset="0"/>
              </a:rPr>
              <a:pPr/>
              <a:t>14</a:t>
            </a:fld>
            <a:endParaRPr lang="sl-SI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  <a:latin typeface="Arial" charset="0"/>
              </a:rPr>
              <a:t>Zahtevki za izplačila dotacije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 smtClean="0">
                <a:latin typeface="Trebuchet MS" pitchFamily="34" charset="0"/>
              </a:rPr>
              <a:t>	</a:t>
            </a:r>
            <a:r>
              <a:rPr lang="sl-SI" sz="2400" dirty="0">
                <a:latin typeface="Trebuchet MS" pitchFamily="34" charset="0"/>
              </a:rPr>
              <a:t>U</a:t>
            </a:r>
            <a:r>
              <a:rPr lang="sl-SI" sz="2400" dirty="0" smtClean="0">
                <a:latin typeface="Trebuchet MS" pitchFamily="34" charset="0"/>
              </a:rPr>
              <a:t>strezno in do roka oddano končno poročilo se šteje kot upravičenčeva zahteva za izplačilo preostanka dotacije:</a:t>
            </a:r>
          </a:p>
          <a:p>
            <a:pPr>
              <a:buNone/>
            </a:pPr>
            <a:endParaRPr lang="sl-SI" sz="2400" dirty="0">
              <a:latin typeface="Trebuchet MS" pitchFamily="34" charset="0"/>
            </a:endParaRPr>
          </a:p>
          <a:p>
            <a:r>
              <a:rPr lang="sl-SI" sz="2400" dirty="0" smtClean="0">
                <a:latin typeface="Trebuchet MS" pitchFamily="34" charset="0"/>
              </a:rPr>
              <a:t>60 dni za pregled in odobritev končnega poročila ter izplačilo! Rok se podaljša le, če je bil upravičenec pozvan k dopolnitvi-za toliko dni, kot je potreboval za dopolnitev.</a:t>
            </a:r>
          </a:p>
          <a:p>
            <a:r>
              <a:rPr lang="sl-SI" sz="2400" dirty="0">
                <a:latin typeface="Trebuchet MS" pitchFamily="34" charset="0"/>
              </a:rPr>
              <a:t>30 dni za dopolnitve upravičenca (če je bil pozvan k dopolnitvi poročila</a:t>
            </a:r>
            <a:r>
              <a:rPr lang="sl-SI" sz="2400" dirty="0" smtClean="0">
                <a:latin typeface="Trebuchet MS" pitchFamily="34" charset="0"/>
              </a:rPr>
              <a:t>).</a:t>
            </a:r>
            <a:endParaRPr lang="sl-SI" sz="2400" dirty="0">
              <a:latin typeface="Trebuchet MS" pitchFamily="34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fld id="{98741EAF-932F-406B-B8FD-6214056CFEC1}" type="slidenum">
              <a:rPr lang="sl-SI" altLang="en-US" smtClean="0">
                <a:latin typeface="Arial" charset="0"/>
                <a:cs typeface="Arial" charset="0"/>
              </a:rPr>
              <a:pPr/>
              <a:t>15</a:t>
            </a:fld>
            <a:endParaRPr lang="sl-SI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6705600" cy="1143000"/>
          </a:xfrm>
        </p:spPr>
        <p:txBody>
          <a:bodyPr/>
          <a:lstStyle/>
          <a:p>
            <a:r>
              <a:rPr lang="sl-SI" sz="3200" dirty="0" smtClean="0">
                <a:solidFill>
                  <a:srgbClr val="C00000"/>
                </a:solidFill>
                <a:cs typeface="Arial" charset="0"/>
              </a:rPr>
              <a:t>Upravičeni stroški za dokazovanje mobilnosti - DOKAZILA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7772400" cy="4752528"/>
          </a:xfrm>
        </p:spPr>
        <p:txBody>
          <a:bodyPr/>
          <a:lstStyle/>
          <a:p>
            <a:pPr algn="just"/>
            <a:endParaRPr lang="sl-SI" sz="2000" dirty="0" smtClean="0">
              <a:latin typeface="Trebuchet MS" pitchFamily="34" charset="0"/>
              <a:cs typeface="Arial" charset="0"/>
            </a:endParaRPr>
          </a:p>
          <a:p>
            <a:pPr algn="just"/>
            <a:r>
              <a:rPr lang="sl-SI" sz="2000" dirty="0" smtClean="0">
                <a:latin typeface="Trebuchet MS" pitchFamily="34" charset="0"/>
                <a:cs typeface="Arial" charset="0"/>
              </a:rPr>
              <a:t>dokaz o prisotnosti na gostujoči  organizaciji, ki ga izda gostujoča organizacija z datumi prihoda in odhoda </a:t>
            </a:r>
            <a:r>
              <a:rPr lang="sl-SI" sz="2000" b="1" dirty="0" smtClean="0">
                <a:latin typeface="Trebuchet MS" pitchFamily="34" charset="0"/>
                <a:cs typeface="Arial" charset="0"/>
              </a:rPr>
              <a:t>IN</a:t>
            </a:r>
          </a:p>
          <a:p>
            <a:pPr algn="just"/>
            <a:r>
              <a:rPr lang="sl-SI" sz="2000" dirty="0" smtClean="0">
                <a:latin typeface="Trebuchet MS" pitchFamily="34" charset="0"/>
                <a:cs typeface="Arial" charset="0"/>
              </a:rPr>
              <a:t>kopije dokazil iz katerih je razvidno, da so udeleženci na projektu izvedli mobilnosti (kopija letalskega kupona, kopija vozovnice za vlak/avtobus, kopija potnega naloga v primeru mobilnosti z lastnim ali službenim vozilom,…) – </a:t>
            </a:r>
            <a:r>
              <a:rPr lang="sl-SI" sz="2000" i="1" dirty="0" smtClean="0">
                <a:latin typeface="Trebuchet MS" pitchFamily="34" charset="0"/>
                <a:cs typeface="Arial" charset="0"/>
              </a:rPr>
              <a:t>preverjamo </a:t>
            </a:r>
            <a:r>
              <a:rPr lang="sl-SI" sz="2000" b="1" i="1" u="sng" dirty="0" smtClean="0">
                <a:latin typeface="Trebuchet MS" pitchFamily="34" charset="0"/>
                <a:cs typeface="Arial" charset="0"/>
              </a:rPr>
              <a:t>vsebino</a:t>
            </a:r>
            <a:r>
              <a:rPr lang="sl-SI" sz="2000" i="1" u="sng" dirty="0" smtClean="0">
                <a:latin typeface="Trebuchet MS" pitchFamily="34" charset="0"/>
                <a:cs typeface="Arial" charset="0"/>
              </a:rPr>
              <a:t> </a:t>
            </a:r>
            <a:r>
              <a:rPr lang="sl-SI" sz="2000" i="1" dirty="0" smtClean="0">
                <a:latin typeface="Trebuchet MS" pitchFamily="34" charset="0"/>
                <a:cs typeface="Arial" charset="0"/>
              </a:rPr>
              <a:t>in ne zneskov</a:t>
            </a:r>
          </a:p>
          <a:p>
            <a:pPr algn="just"/>
            <a:r>
              <a:rPr lang="sl-SI" sz="2000" i="1" dirty="0">
                <a:latin typeface="Trebuchet MS" pitchFamily="34" charset="0"/>
                <a:cs typeface="Arial" charset="0"/>
              </a:rPr>
              <a:t>n</a:t>
            </a:r>
            <a:r>
              <a:rPr lang="sl-SI" sz="2000" i="1" dirty="0" smtClean="0">
                <a:latin typeface="Trebuchet MS" pitchFamily="34" charset="0"/>
                <a:cs typeface="Arial" charset="0"/>
              </a:rPr>
              <a:t>a </a:t>
            </a:r>
            <a:r>
              <a:rPr lang="sl-SI" sz="2000" i="1" dirty="0">
                <a:latin typeface="Trebuchet MS" pitchFamily="34" charset="0"/>
                <a:cs typeface="Arial" charset="0"/>
              </a:rPr>
              <a:t>dokazilih MORA biti razvidno:</a:t>
            </a:r>
          </a:p>
          <a:p>
            <a:pPr lvl="1" algn="just">
              <a:buFont typeface="Wingdings" pitchFamily="2" charset="2"/>
              <a:buChar char="ü"/>
            </a:pPr>
            <a:r>
              <a:rPr lang="sl-SI" sz="1400" i="1" dirty="0">
                <a:latin typeface="Trebuchet MS" pitchFamily="34" charset="0"/>
                <a:cs typeface="Arial" charset="0"/>
              </a:rPr>
              <a:t>ime in priimek udeleženca, </a:t>
            </a:r>
          </a:p>
          <a:p>
            <a:pPr lvl="1" algn="just">
              <a:buFont typeface="Wingdings" pitchFamily="2" charset="2"/>
              <a:buChar char="ü"/>
            </a:pPr>
            <a:r>
              <a:rPr lang="sl-SI" sz="1400" i="1" dirty="0">
                <a:latin typeface="Trebuchet MS" pitchFamily="34" charset="0"/>
                <a:cs typeface="Arial" charset="0"/>
              </a:rPr>
              <a:t>datum prihoda/odhoda, </a:t>
            </a:r>
          </a:p>
          <a:p>
            <a:pPr lvl="1" algn="just">
              <a:buFont typeface="Wingdings" pitchFamily="2" charset="2"/>
              <a:buChar char="ü"/>
            </a:pPr>
            <a:r>
              <a:rPr lang="sl-SI" sz="1400" i="1" dirty="0">
                <a:latin typeface="Trebuchet MS" pitchFamily="34" charset="0"/>
                <a:cs typeface="Arial" charset="0"/>
              </a:rPr>
              <a:t>na potrdilu partnerske organizacije tudi ime, funkcija in podpis odgovorne osebe</a:t>
            </a:r>
          </a:p>
          <a:p>
            <a:pPr algn="just"/>
            <a:r>
              <a:rPr lang="sl-SI" sz="2000" i="1" dirty="0">
                <a:latin typeface="Trebuchet MS" pitchFamily="34" charset="0"/>
                <a:cs typeface="Arial" charset="0"/>
              </a:rPr>
              <a:t>d</a:t>
            </a:r>
            <a:r>
              <a:rPr lang="sl-SI" sz="2000" i="1" dirty="0" smtClean="0">
                <a:latin typeface="Trebuchet MS" pitchFamily="34" charset="0"/>
                <a:cs typeface="Arial" charset="0"/>
              </a:rPr>
              <a:t>okazilo </a:t>
            </a:r>
            <a:r>
              <a:rPr lang="sl-SI" sz="2000" i="1" dirty="0">
                <a:latin typeface="Trebuchet MS" pitchFamily="34" charset="0"/>
                <a:cs typeface="Arial" charset="0"/>
              </a:rPr>
              <a:t>je lahko tudi skupinsko (več oseb navedenih na istem potrdilu</a:t>
            </a:r>
            <a:r>
              <a:rPr lang="sl-SI" sz="2000" i="1" dirty="0" smtClean="0">
                <a:latin typeface="Trebuchet MS" pitchFamily="34" charset="0"/>
                <a:cs typeface="Arial" charset="0"/>
              </a:rPr>
              <a:t>)</a:t>
            </a:r>
            <a:endParaRPr lang="sl-SI" sz="2000" i="1" dirty="0">
              <a:latin typeface="Trebuchet MS" pitchFamily="34" charset="0"/>
              <a:cs typeface="Arial" charset="0"/>
            </a:endParaRPr>
          </a:p>
          <a:p>
            <a:pPr algn="just"/>
            <a:endParaRPr lang="sl-SI" sz="2200" i="1" dirty="0" smtClean="0">
              <a:latin typeface="Trebuchet MS" pitchFamily="34" charset="0"/>
              <a:cs typeface="Arial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fld id="{3EBEE79E-485E-42B5-9A45-5C5897842DD5}" type="slidenum">
              <a:rPr lang="sl-SI" altLang="en-US" smtClean="0">
                <a:latin typeface="Arial" charset="0"/>
                <a:cs typeface="Arial" charset="0"/>
              </a:rPr>
              <a:pPr/>
              <a:t>16</a:t>
            </a:fld>
            <a:endParaRPr lang="sl-SI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6705600" cy="1143000"/>
          </a:xfrm>
        </p:spPr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Oddaja končnega poročila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86750" cy="48577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sl-SI" sz="2000" dirty="0" smtClean="0"/>
          </a:p>
          <a:p>
            <a:pPr>
              <a:lnSpc>
                <a:spcPct val="80000"/>
              </a:lnSpc>
            </a:pPr>
            <a:endParaRPr lang="sl-SI" sz="2000" dirty="0" smtClean="0"/>
          </a:p>
          <a:p>
            <a:pPr>
              <a:lnSpc>
                <a:spcPct val="80000"/>
              </a:lnSpc>
            </a:pPr>
            <a:r>
              <a:rPr lang="sl-SI" sz="2000" dirty="0" smtClean="0"/>
              <a:t>obrazca </a:t>
            </a:r>
            <a:r>
              <a:rPr lang="sl-SI" sz="2000" dirty="0"/>
              <a:t>ni mogoče oddati, če niso izpolnjena vsa polja, ki so rdeče obrobljena (preverite z gumbom </a:t>
            </a:r>
            <a:r>
              <a:rPr lang="sl-SI" sz="2000" dirty="0" err="1"/>
              <a:t>validate</a:t>
            </a:r>
            <a:r>
              <a:rPr lang="sl-SI" sz="2000" dirty="0" smtClean="0"/>
              <a:t>)</a:t>
            </a:r>
          </a:p>
          <a:p>
            <a:pPr>
              <a:lnSpc>
                <a:spcPct val="80000"/>
              </a:lnSpc>
            </a:pPr>
            <a:endParaRPr lang="sl-SI" sz="2000" dirty="0"/>
          </a:p>
          <a:p>
            <a:pPr>
              <a:lnSpc>
                <a:spcPct val="80000"/>
              </a:lnSpc>
            </a:pPr>
            <a:r>
              <a:rPr lang="sl-SI" sz="2000" b="1" dirty="0" smtClean="0">
                <a:solidFill>
                  <a:srgbClr val="C00000"/>
                </a:solidFill>
              </a:rPr>
              <a:t>ODDAJTE POROČILO </a:t>
            </a:r>
            <a:r>
              <a:rPr lang="sl-SI" sz="2000" b="1" dirty="0" smtClean="0">
                <a:solidFill>
                  <a:srgbClr val="C00000"/>
                </a:solidFill>
                <a:sym typeface="Wingdings" pitchFamily="2" charset="2"/>
              </a:rPr>
              <a:t> KLIK na „SUBMIT ONLINE“</a:t>
            </a:r>
          </a:p>
          <a:p>
            <a:pPr>
              <a:lnSpc>
                <a:spcPct val="80000"/>
              </a:lnSpc>
            </a:pPr>
            <a:endParaRPr lang="sl-SI" sz="2000" b="1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sl-SI" sz="2000" b="1" dirty="0"/>
              <a:t>n</a:t>
            </a:r>
            <a:r>
              <a:rPr lang="sl-SI" sz="2000" b="1" dirty="0" smtClean="0"/>
              <a:t>atisnite e-oddano poročilo</a:t>
            </a:r>
          </a:p>
          <a:p>
            <a:pPr>
              <a:lnSpc>
                <a:spcPct val="80000"/>
              </a:lnSpc>
            </a:pPr>
            <a:endParaRPr lang="sl-SI" sz="2000" b="1" dirty="0" smtClean="0"/>
          </a:p>
          <a:p>
            <a:pPr>
              <a:lnSpc>
                <a:spcPct val="80000"/>
              </a:lnSpc>
            </a:pPr>
            <a:r>
              <a:rPr lang="sl-SI" sz="2000" dirty="0" smtClean="0"/>
              <a:t>J poglavje </a:t>
            </a:r>
            <a:r>
              <a:rPr lang="sl-SI" sz="2000" dirty="0" smtClean="0">
                <a:sym typeface="Wingdings" pitchFamily="2" charset="2"/>
              </a:rPr>
              <a:t> </a:t>
            </a:r>
            <a:r>
              <a:rPr lang="sl-SI" sz="2000" b="1" dirty="0" smtClean="0">
                <a:sym typeface="Wingdings" pitchFamily="2" charset="2"/>
              </a:rPr>
              <a:t>IZPOLNITE ROČNO</a:t>
            </a:r>
          </a:p>
          <a:p>
            <a:pPr>
              <a:lnSpc>
                <a:spcPct val="80000"/>
              </a:lnSpc>
            </a:pPr>
            <a:endParaRPr lang="sl-SI" sz="2000" b="1" dirty="0" smtClean="0"/>
          </a:p>
          <a:p>
            <a:pPr>
              <a:lnSpc>
                <a:spcPct val="80000"/>
              </a:lnSpc>
            </a:pPr>
            <a:r>
              <a:rPr lang="sl-SI" sz="2000" b="1" dirty="0" smtClean="0"/>
              <a:t>PODPIS kontaktne IN odgovorne osebe (+žig) </a:t>
            </a:r>
            <a:r>
              <a:rPr lang="sl-SI" sz="2000" dirty="0" smtClean="0"/>
              <a:t>vaše organizacije</a:t>
            </a:r>
          </a:p>
          <a:p>
            <a:pPr>
              <a:lnSpc>
                <a:spcPct val="80000"/>
              </a:lnSpc>
            </a:pPr>
            <a:endParaRPr lang="sl-SI" sz="2000" dirty="0" smtClean="0"/>
          </a:p>
          <a:p>
            <a:pPr>
              <a:lnSpc>
                <a:spcPct val="80000"/>
              </a:lnSpc>
            </a:pPr>
            <a:r>
              <a:rPr lang="sl-SI" sz="2000" dirty="0"/>
              <a:t>o</a:t>
            </a:r>
            <a:r>
              <a:rPr lang="sl-SI" sz="2000" dirty="0" smtClean="0"/>
              <a:t>riginal + kopije dokazil pošljete najkasneje </a:t>
            </a:r>
            <a:r>
              <a:rPr lang="sl-SI" sz="2000" b="1" u="sng" dirty="0" smtClean="0">
                <a:solidFill>
                  <a:srgbClr val="C00000"/>
                </a:solidFill>
              </a:rPr>
              <a:t>30.9.2015</a:t>
            </a:r>
            <a:r>
              <a:rPr lang="sl-SI" sz="2000" dirty="0" smtClean="0"/>
              <a:t> na CMEPIUS</a:t>
            </a:r>
          </a:p>
          <a:p>
            <a:pPr>
              <a:lnSpc>
                <a:spcPct val="80000"/>
              </a:lnSpc>
            </a:pPr>
            <a:endParaRPr lang="sl-SI" sz="2000" dirty="0" smtClean="0"/>
          </a:p>
          <a:p>
            <a:pPr marL="0" indent="0">
              <a:lnSpc>
                <a:spcPct val="80000"/>
              </a:lnSpc>
              <a:buNone/>
            </a:pPr>
            <a:endParaRPr lang="sl-SI" sz="3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22BB2-0317-4417-9D9B-EDED8D850F2C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836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POZOR!!!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989138"/>
            <a:ext cx="7847013" cy="4106862"/>
          </a:xfrm>
        </p:spPr>
        <p:txBody>
          <a:bodyPr/>
          <a:lstStyle/>
          <a:p>
            <a:r>
              <a:rPr lang="sl-SI" dirty="0"/>
              <a:t>p</a:t>
            </a:r>
            <a:r>
              <a:rPr lang="sl-SI" dirty="0" smtClean="0"/>
              <a:t>oročilo izpolnite v celoti</a:t>
            </a:r>
          </a:p>
          <a:p>
            <a:r>
              <a:rPr lang="sl-SI" dirty="0"/>
              <a:t>p</a:t>
            </a:r>
            <a:r>
              <a:rPr lang="sl-SI" dirty="0" smtClean="0"/>
              <a:t>oročilo morate oddati:</a:t>
            </a:r>
          </a:p>
          <a:p>
            <a:pPr lvl="1"/>
            <a:r>
              <a:rPr lang="sl-SI" dirty="0" smtClean="0"/>
              <a:t>najkasneje </a:t>
            </a:r>
            <a:r>
              <a:rPr lang="sl-SI" dirty="0"/>
              <a:t>do </a:t>
            </a:r>
            <a:r>
              <a:rPr lang="sl-SI" dirty="0" smtClean="0"/>
              <a:t>30.9.2015</a:t>
            </a:r>
            <a:endParaRPr lang="sl-SI" dirty="0"/>
          </a:p>
          <a:p>
            <a:pPr lvl="1"/>
            <a:r>
              <a:rPr lang="sl-SI" dirty="0"/>
              <a:t>preko spleta (klik na ustrezen gumb</a:t>
            </a:r>
            <a:r>
              <a:rPr lang="sl-SI" dirty="0" smtClean="0"/>
              <a:t>)</a:t>
            </a:r>
          </a:p>
          <a:p>
            <a:pPr lvl="1"/>
            <a:r>
              <a:rPr lang="sl-SI" dirty="0" smtClean="0"/>
              <a:t>natisnjeno, podpisano in s priporočeno pošto na CMEPIUS, Ob železnici </a:t>
            </a:r>
            <a:r>
              <a:rPr lang="sl-SI" u="sng" dirty="0" smtClean="0"/>
              <a:t>30a</a:t>
            </a:r>
            <a:r>
              <a:rPr lang="sl-SI" dirty="0" smtClean="0"/>
              <a:t>, 1000 Ljubljana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22BB2-0317-4417-9D9B-EDED8D850F2C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461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6705600" cy="1143000"/>
          </a:xfrm>
        </p:spPr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Pregled poročila s strani NA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7772400" cy="4968552"/>
          </a:xfrm>
        </p:spPr>
        <p:txBody>
          <a:bodyPr/>
          <a:lstStyle/>
          <a:p>
            <a:endParaRPr lang="sl-SI" sz="2000" dirty="0" smtClean="0"/>
          </a:p>
          <a:p>
            <a:r>
              <a:rPr lang="sl-SI" sz="2000" dirty="0" smtClean="0"/>
              <a:t>enotni evropski obrazec za pregled KP</a:t>
            </a:r>
          </a:p>
          <a:p>
            <a:endParaRPr lang="sl-SI" sz="2000" dirty="0" smtClean="0"/>
          </a:p>
          <a:p>
            <a:r>
              <a:rPr lang="sl-SI" sz="2000" dirty="0" smtClean="0"/>
              <a:t>NA ima za pregled 60 dni</a:t>
            </a:r>
          </a:p>
          <a:p>
            <a:endParaRPr lang="sl-SI" sz="2000" dirty="0" smtClean="0"/>
          </a:p>
          <a:p>
            <a:r>
              <a:rPr lang="sl-SI" sz="2000" dirty="0"/>
              <a:t>v</a:t>
            </a:r>
            <a:r>
              <a:rPr lang="sl-SI" sz="2000" dirty="0" smtClean="0"/>
              <a:t> primeru nejasnosti ali pomanjkljivosti se zahteva dopolnitve</a:t>
            </a:r>
          </a:p>
          <a:p>
            <a:endParaRPr lang="sl-SI" sz="2000" dirty="0" smtClean="0"/>
          </a:p>
          <a:p>
            <a:r>
              <a:rPr lang="sl-SI" sz="2000" dirty="0"/>
              <a:t>č</a:t>
            </a:r>
            <a:r>
              <a:rPr lang="sl-SI" sz="2000" dirty="0" smtClean="0"/>
              <a:t>e na poročilo ni pripomb, se izplača preostanek dotacije (20 %)</a:t>
            </a:r>
          </a:p>
          <a:p>
            <a:endParaRPr lang="sl-SI" sz="2000" dirty="0" smtClean="0"/>
          </a:p>
          <a:p>
            <a:r>
              <a:rPr lang="sl-SI" sz="2000" dirty="0"/>
              <a:t>v</a:t>
            </a:r>
            <a:r>
              <a:rPr lang="sl-SI" sz="2000" dirty="0" smtClean="0"/>
              <a:t> primeru, da mobilnosti (ali cilji) niso bili realizirani, se lahko dotacija ustrezno zmanjša ali celo zahteva vračilo celotnega zneska</a:t>
            </a:r>
            <a:endParaRPr lang="sl-SI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22BB2-0317-4417-9D9B-EDED8D850F2C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71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Danes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sl-SI" dirty="0" smtClean="0"/>
              <a:t>učinki </a:t>
            </a:r>
            <a:r>
              <a:rPr lang="sl-SI" dirty="0"/>
              <a:t>programa VŽU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priprava </a:t>
            </a:r>
            <a:r>
              <a:rPr lang="sl-SI" dirty="0"/>
              <a:t>končnega </a:t>
            </a:r>
            <a:r>
              <a:rPr lang="sl-SI" dirty="0" smtClean="0"/>
              <a:t>poročila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finance 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vpis </a:t>
            </a:r>
            <a:r>
              <a:rPr lang="sl-SI" dirty="0"/>
              <a:t>v bazo </a:t>
            </a:r>
            <a:r>
              <a:rPr lang="sl-SI" dirty="0" smtClean="0"/>
              <a:t>EST</a:t>
            </a:r>
          </a:p>
          <a:p>
            <a:pPr>
              <a:buFont typeface="Arial" pitchFamily="34" charset="0"/>
              <a:buChar char="•"/>
            </a:pPr>
            <a:r>
              <a:rPr lang="sl-SI" dirty="0" err="1" smtClean="0"/>
              <a:t>diseminacija</a:t>
            </a:r>
            <a:r>
              <a:rPr lang="sl-SI" dirty="0" smtClean="0"/>
              <a:t> </a:t>
            </a:r>
            <a:r>
              <a:rPr lang="sl-SI" dirty="0"/>
              <a:t>in trajnost projektnih rezultatov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22BB2-0317-4417-9D9B-EDED8D850F2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473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Vprašanja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220" y="1628800"/>
            <a:ext cx="8280920" cy="4464496"/>
          </a:xfrm>
        </p:spPr>
        <p:txBody>
          <a:bodyPr numCol="2"/>
          <a:lstStyle/>
          <a:p>
            <a:pPr marL="0" indent="0">
              <a:buNone/>
              <a:defRPr/>
            </a:pPr>
            <a:r>
              <a:rPr lang="sl-SI" sz="1600" b="1" u="sng" dirty="0" smtClean="0"/>
              <a:t>Leonardo da Vinci</a:t>
            </a:r>
          </a:p>
          <a:p>
            <a:pPr marL="0" indent="0">
              <a:buNone/>
              <a:defRPr/>
            </a:pPr>
            <a:r>
              <a:rPr lang="sl-SI" sz="1600" dirty="0" err="1" smtClean="0">
                <a:hlinkClick r:id="rId2"/>
              </a:rPr>
              <a:t>leonardo@cmepius.si</a:t>
            </a:r>
            <a:r>
              <a:rPr lang="sl-SI" sz="1600" dirty="0" smtClean="0"/>
              <a:t> </a:t>
            </a:r>
          </a:p>
          <a:p>
            <a:pPr>
              <a:buFontTx/>
              <a:buNone/>
              <a:defRPr/>
            </a:pPr>
            <a:r>
              <a:rPr lang="sl-SI" sz="1600" dirty="0" smtClean="0"/>
              <a:t>Maja Godejša</a:t>
            </a:r>
          </a:p>
          <a:p>
            <a:pPr>
              <a:buFontTx/>
              <a:buNone/>
              <a:defRPr/>
            </a:pPr>
            <a:r>
              <a:rPr lang="sl-SI" sz="1600" dirty="0" err="1" smtClean="0">
                <a:hlinkClick r:id="rId3"/>
              </a:rPr>
              <a:t>maja.godejsa@cmepius.si</a:t>
            </a:r>
            <a:endParaRPr lang="sl-SI" sz="1600" dirty="0" smtClean="0"/>
          </a:p>
          <a:p>
            <a:pPr>
              <a:buFontTx/>
              <a:buNone/>
              <a:defRPr/>
            </a:pPr>
            <a:r>
              <a:rPr lang="sl-SI" sz="1600" dirty="0" smtClean="0"/>
              <a:t>01/620-94-60</a:t>
            </a:r>
          </a:p>
          <a:p>
            <a:pPr>
              <a:buFontTx/>
              <a:buNone/>
              <a:defRPr/>
            </a:pPr>
            <a:endParaRPr lang="sl-SI" sz="1600" dirty="0" smtClean="0"/>
          </a:p>
          <a:p>
            <a:pPr marL="0" indent="0">
              <a:buNone/>
              <a:defRPr/>
            </a:pPr>
            <a:r>
              <a:rPr lang="sl-SI" sz="1600" b="1" u="sng" dirty="0" err="1" smtClean="0"/>
              <a:t>Comenius</a:t>
            </a:r>
            <a:endParaRPr lang="sl-SI" sz="1600" b="1" u="sng" dirty="0" smtClean="0"/>
          </a:p>
          <a:p>
            <a:pPr marL="0" indent="0">
              <a:buNone/>
              <a:defRPr/>
            </a:pPr>
            <a:r>
              <a:rPr lang="sl-SI" sz="1600" dirty="0" err="1" smtClean="0">
                <a:hlinkClick r:id="rId4"/>
              </a:rPr>
              <a:t>comenius@cmepius.si</a:t>
            </a:r>
            <a:r>
              <a:rPr lang="sl-SI" sz="1600" dirty="0" smtClean="0"/>
              <a:t> </a:t>
            </a:r>
          </a:p>
          <a:p>
            <a:pPr>
              <a:buFontTx/>
              <a:buNone/>
              <a:defRPr/>
            </a:pPr>
            <a:r>
              <a:rPr lang="sl-SI" sz="1600" dirty="0" smtClean="0"/>
              <a:t>Katjuša Radinovič</a:t>
            </a:r>
          </a:p>
          <a:p>
            <a:pPr>
              <a:buFontTx/>
              <a:buNone/>
              <a:defRPr/>
            </a:pPr>
            <a:r>
              <a:rPr lang="sl-SI" sz="1600" dirty="0" err="1">
                <a:hlinkClick r:id="rId5"/>
              </a:rPr>
              <a:t>k</a:t>
            </a:r>
            <a:r>
              <a:rPr lang="sl-SI" sz="1600" dirty="0" err="1" smtClean="0">
                <a:hlinkClick r:id="rId5"/>
              </a:rPr>
              <a:t>atjusa.radinovic@cmepius.si</a:t>
            </a:r>
            <a:endParaRPr lang="sl-SI" sz="1600" dirty="0" smtClean="0"/>
          </a:p>
          <a:p>
            <a:pPr>
              <a:buFontTx/>
              <a:buNone/>
              <a:defRPr/>
            </a:pPr>
            <a:r>
              <a:rPr lang="sl-SI" sz="1600" dirty="0" smtClean="0"/>
              <a:t>01/620-94-79</a:t>
            </a:r>
          </a:p>
          <a:p>
            <a:pPr>
              <a:buFontTx/>
              <a:buNone/>
              <a:defRPr/>
            </a:pPr>
            <a:r>
              <a:rPr lang="sl-SI" sz="1600" dirty="0" smtClean="0"/>
              <a:t>Urška Šraj</a:t>
            </a:r>
          </a:p>
          <a:p>
            <a:pPr>
              <a:buNone/>
              <a:defRPr/>
            </a:pPr>
            <a:r>
              <a:rPr lang="sl-SI" sz="1600" dirty="0" smtClean="0">
                <a:hlinkClick r:id="rId6"/>
              </a:rPr>
              <a:t>urska.sraj@cmepius.si</a:t>
            </a:r>
            <a:endParaRPr lang="sl-SI" sz="1600" dirty="0" smtClean="0"/>
          </a:p>
          <a:p>
            <a:pPr>
              <a:buNone/>
              <a:defRPr/>
            </a:pPr>
            <a:r>
              <a:rPr lang="sl-SI" sz="1600" dirty="0" smtClean="0"/>
              <a:t>01/620-94-76</a:t>
            </a:r>
            <a:endParaRPr lang="sl-SI" sz="1600" dirty="0"/>
          </a:p>
          <a:p>
            <a:pPr>
              <a:buFontTx/>
              <a:buNone/>
              <a:defRPr/>
            </a:pPr>
            <a:endParaRPr lang="sl-SI" sz="1600" dirty="0" smtClean="0"/>
          </a:p>
          <a:p>
            <a:pPr>
              <a:buFontTx/>
              <a:buNone/>
              <a:defRPr/>
            </a:pPr>
            <a:r>
              <a:rPr lang="sl-SI" sz="1600" b="1" u="sng" dirty="0" err="1" smtClean="0"/>
              <a:t>Grundtvig</a:t>
            </a:r>
            <a:endParaRPr lang="sl-SI" sz="1600" b="1" u="sng" dirty="0" smtClean="0"/>
          </a:p>
          <a:p>
            <a:pPr>
              <a:buFontTx/>
              <a:buNone/>
              <a:defRPr/>
            </a:pPr>
            <a:r>
              <a:rPr lang="sl-SI" sz="1600" dirty="0" err="1" smtClean="0">
                <a:hlinkClick r:id="rId7"/>
              </a:rPr>
              <a:t>grundtvig@cmepius.si</a:t>
            </a:r>
            <a:r>
              <a:rPr lang="sl-SI" sz="1600" dirty="0" smtClean="0"/>
              <a:t> </a:t>
            </a:r>
          </a:p>
          <a:p>
            <a:pPr>
              <a:buFontTx/>
              <a:buNone/>
              <a:defRPr/>
            </a:pPr>
            <a:r>
              <a:rPr lang="sl-SI" sz="1600" dirty="0" smtClean="0"/>
              <a:t>mag. Robert Marinšek</a:t>
            </a:r>
          </a:p>
          <a:p>
            <a:pPr>
              <a:buFontTx/>
              <a:buNone/>
              <a:defRPr/>
            </a:pPr>
            <a:r>
              <a:rPr lang="sl-SI" sz="1600" dirty="0" err="1" smtClean="0">
                <a:hlinkClick r:id="rId8"/>
              </a:rPr>
              <a:t>robert.marinsek@cmepius.si</a:t>
            </a:r>
            <a:endParaRPr lang="sl-SI" sz="1600" dirty="0" smtClean="0"/>
          </a:p>
          <a:p>
            <a:pPr>
              <a:buFontTx/>
              <a:buNone/>
              <a:defRPr/>
            </a:pPr>
            <a:r>
              <a:rPr lang="sl-SI" sz="1600" dirty="0" smtClean="0"/>
              <a:t>01/620-94-62</a:t>
            </a:r>
            <a:endParaRPr lang="sl-SI" sz="1600" dirty="0"/>
          </a:p>
          <a:p>
            <a:pPr>
              <a:buFontTx/>
              <a:buNone/>
              <a:defRPr/>
            </a:pPr>
            <a:endParaRPr lang="sl-SI" sz="1600" dirty="0" smtClean="0"/>
          </a:p>
          <a:p>
            <a:pPr>
              <a:buFontTx/>
              <a:buNone/>
              <a:defRPr/>
            </a:pPr>
            <a:r>
              <a:rPr lang="sl-SI" sz="1600" u="sng" dirty="0"/>
              <a:t>F</a:t>
            </a:r>
            <a:r>
              <a:rPr lang="sl-SI" sz="1600" u="sng" dirty="0" smtClean="0"/>
              <a:t>inance </a:t>
            </a:r>
          </a:p>
          <a:p>
            <a:pPr>
              <a:buFontTx/>
              <a:buNone/>
              <a:defRPr/>
            </a:pPr>
            <a:r>
              <a:rPr lang="sl-SI" sz="1600" dirty="0" smtClean="0"/>
              <a:t>Sabina </a:t>
            </a:r>
            <a:r>
              <a:rPr lang="sl-SI" sz="1600" dirty="0" err="1" smtClean="0"/>
              <a:t>Benvenuti</a:t>
            </a:r>
            <a:r>
              <a:rPr lang="sl-SI" sz="1600" dirty="0" smtClean="0"/>
              <a:t> Topič</a:t>
            </a:r>
          </a:p>
          <a:p>
            <a:pPr marL="342900" lvl="1" indent="-342900">
              <a:buFontTx/>
              <a:buNone/>
              <a:defRPr/>
            </a:pPr>
            <a:r>
              <a:rPr lang="sl-SI" sz="1600" dirty="0" err="1">
                <a:hlinkClick r:id="rId9"/>
              </a:rPr>
              <a:t>s</a:t>
            </a:r>
            <a:r>
              <a:rPr lang="sl-SI" sz="1600" dirty="0" err="1" smtClean="0">
                <a:hlinkClick r:id="rId9"/>
              </a:rPr>
              <a:t>abina.benvenuti</a:t>
            </a:r>
            <a:r>
              <a:rPr lang="sl-SI" sz="1600" dirty="0" smtClean="0">
                <a:hlinkClick r:id="rId9"/>
              </a:rPr>
              <a:t>-</a:t>
            </a:r>
            <a:r>
              <a:rPr lang="sl-SI" sz="1600" dirty="0" err="1" smtClean="0">
                <a:hlinkClick r:id="rId9"/>
              </a:rPr>
              <a:t>topic@cmepius.si</a:t>
            </a:r>
            <a:endParaRPr lang="sl-SI" sz="1600" dirty="0" smtClean="0"/>
          </a:p>
          <a:p>
            <a:pPr>
              <a:buFontTx/>
              <a:buNone/>
              <a:defRPr/>
            </a:pPr>
            <a:r>
              <a:rPr lang="sl-SI" sz="1600" dirty="0" smtClean="0"/>
              <a:t>01/620-94-63</a:t>
            </a:r>
          </a:p>
          <a:p>
            <a:pPr>
              <a:buFontTx/>
              <a:buNone/>
              <a:defRPr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22BB2-0317-4417-9D9B-EDED8D850F2C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010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6705600" cy="1143000"/>
          </a:xfrm>
        </p:spPr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Obrazec za končno poročilo</a:t>
            </a:r>
          </a:p>
        </p:txBody>
      </p:sp>
      <p:sp>
        <p:nvSpPr>
          <p:cNvPr id="10243" name="Content Placeholder 3"/>
          <p:cNvSpPr>
            <a:spLocks noGrp="1"/>
          </p:cNvSpPr>
          <p:nvPr>
            <p:ph idx="1"/>
          </p:nvPr>
        </p:nvSpPr>
        <p:spPr>
          <a:xfrm>
            <a:off x="395536" y="1700808"/>
            <a:ext cx="8351838" cy="4395787"/>
          </a:xfrm>
        </p:spPr>
        <p:txBody>
          <a:bodyPr/>
          <a:lstStyle/>
          <a:p>
            <a:r>
              <a:rPr lang="sl-SI" sz="2800" u="sng" dirty="0"/>
              <a:t>p</a:t>
            </a:r>
            <a:r>
              <a:rPr lang="sl-SI" sz="2800" u="sng" dirty="0" smtClean="0"/>
              <a:t>ovezava na individualiziran</a:t>
            </a:r>
            <a:r>
              <a:rPr lang="sl-SI" sz="2800" dirty="0" smtClean="0"/>
              <a:t> obrazec za končno poročilo je bila poslana na el. naslov kontaktne osebe</a:t>
            </a:r>
          </a:p>
          <a:p>
            <a:endParaRPr lang="sl-SI" sz="2800" dirty="0" smtClean="0"/>
          </a:p>
          <a:p>
            <a:r>
              <a:rPr lang="sl-SI" sz="2800" dirty="0"/>
              <a:t>z</a:t>
            </a:r>
            <a:r>
              <a:rPr lang="sl-SI" sz="2800" dirty="0" smtClean="0"/>
              <a:t>a dostop je </a:t>
            </a:r>
            <a:r>
              <a:rPr lang="sl-SI" sz="2800" u="sng" dirty="0" smtClean="0"/>
              <a:t>potrebna registracija</a:t>
            </a:r>
            <a:r>
              <a:rPr lang="sl-SI" sz="2800" dirty="0" smtClean="0"/>
              <a:t> </a:t>
            </a:r>
            <a:r>
              <a:rPr lang="sl-SI" sz="2800" dirty="0"/>
              <a:t>v sistem ECAS:</a:t>
            </a:r>
          </a:p>
          <a:p>
            <a:pPr marL="0" indent="0">
              <a:buNone/>
            </a:pPr>
            <a:r>
              <a:rPr lang="sl-SI" sz="2800" dirty="0">
                <a:hlinkClick r:id="rId3"/>
              </a:rPr>
              <a:t>https://webgate.ec.europa.eu/cas</a:t>
            </a:r>
            <a:r>
              <a:rPr lang="sl-SI" sz="2800" dirty="0" smtClean="0">
                <a:hlinkClick r:id="rId3"/>
              </a:rPr>
              <a:t>/</a:t>
            </a:r>
            <a:r>
              <a:rPr lang="sl-SI" sz="2800" dirty="0" smtClean="0"/>
              <a:t>  </a:t>
            </a:r>
          </a:p>
          <a:p>
            <a:pPr marL="0" indent="0">
              <a:buNone/>
            </a:pPr>
            <a:endParaRPr lang="sl-SI" sz="2800" dirty="0"/>
          </a:p>
          <a:p>
            <a:r>
              <a:rPr lang="sl-SI" sz="2800" dirty="0" smtClean="0"/>
              <a:t>obrazec SHRANITE na svoj računalnik</a:t>
            </a:r>
          </a:p>
          <a:p>
            <a:endParaRPr lang="sl-SI" sz="2800" dirty="0" smtClean="0"/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39000" y="6248400"/>
            <a:ext cx="1905000" cy="457200"/>
          </a:xfrm>
          <a:noFill/>
        </p:spPr>
        <p:txBody>
          <a:bodyPr/>
          <a:lstStyle/>
          <a:p>
            <a:fld id="{235B92F7-6DB7-461E-85F7-80FB96B2B009}" type="slidenum">
              <a:rPr lang="en-GB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6705600" cy="1143000"/>
          </a:xfrm>
        </p:spPr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Vsebina končnega poročila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7772400" cy="4968552"/>
          </a:xfrm>
        </p:spPr>
        <p:txBody>
          <a:bodyPr/>
          <a:lstStyle/>
          <a:p>
            <a:r>
              <a:rPr lang="sl-SI" sz="2400" dirty="0" smtClean="0"/>
              <a:t>B, C in D poglavje: že vpisani podatki o projektu, pogodbeniku (VAŠI podatki) in partnerjih – </a:t>
            </a:r>
            <a:r>
              <a:rPr lang="sl-SI" sz="2400" b="1" dirty="0" smtClean="0"/>
              <a:t>ZGOLJ PREVERITE</a:t>
            </a:r>
          </a:p>
          <a:p>
            <a:endParaRPr lang="sl-SI" sz="2400" b="1" dirty="0" smtClean="0"/>
          </a:p>
          <a:p>
            <a:r>
              <a:rPr lang="sl-SI" sz="2400" dirty="0" smtClean="0"/>
              <a:t>E poglavje: </a:t>
            </a:r>
            <a:r>
              <a:rPr lang="sl-SI" sz="2400" b="1" u="sng" dirty="0" smtClean="0"/>
              <a:t>skupno</a:t>
            </a:r>
            <a:r>
              <a:rPr lang="sl-SI" sz="2400" dirty="0" smtClean="0"/>
              <a:t> končno poročilo partnerstva</a:t>
            </a:r>
            <a:r>
              <a:rPr lang="zh-CN" altLang="en-US" sz="2400" dirty="0" smtClean="0">
                <a:ea typeface="宋体" charset="-122"/>
              </a:rPr>
              <a:t> </a:t>
            </a:r>
            <a:r>
              <a:rPr lang="sl-SI" altLang="zh-CN" sz="2400" dirty="0" smtClean="0">
                <a:sym typeface="Wingdings" pitchFamily="2" charset="2"/>
              </a:rPr>
              <a:t> v ANG ali SLO</a:t>
            </a:r>
          </a:p>
          <a:p>
            <a:endParaRPr lang="sl-SI" sz="2400" dirty="0" smtClean="0"/>
          </a:p>
          <a:p>
            <a:r>
              <a:rPr lang="sl-SI" sz="2400" dirty="0"/>
              <a:t>p</a:t>
            </a:r>
            <a:r>
              <a:rPr lang="sl-SI" sz="2400" dirty="0" smtClean="0"/>
              <a:t>oglavja F - J: vaše </a:t>
            </a:r>
            <a:r>
              <a:rPr lang="sl-SI" sz="2400" b="1" dirty="0" smtClean="0"/>
              <a:t>individualno poročilo pogodbenika </a:t>
            </a:r>
          </a:p>
          <a:p>
            <a:endParaRPr lang="sl-SI" sz="2400" b="1" dirty="0" smtClean="0"/>
          </a:p>
          <a:p>
            <a:r>
              <a:rPr lang="sl-SI" sz="2400" dirty="0" smtClean="0"/>
              <a:t>K – podatki o e-oddaji poročila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22BB2-0317-4417-9D9B-EDED8D850F2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6705600" cy="1143000"/>
          </a:xfrm>
        </p:spPr>
        <p:txBody>
          <a:bodyPr/>
          <a:lstStyle/>
          <a:p>
            <a:r>
              <a:rPr lang="sl-SI" altLang="zh-TW" dirty="0" smtClean="0">
                <a:solidFill>
                  <a:srgbClr val="C00000"/>
                </a:solidFill>
              </a:rPr>
              <a:t>Navodila za pripravo poročila I</a:t>
            </a:r>
            <a:endParaRPr lang="sl-SI" dirty="0" smtClean="0">
              <a:solidFill>
                <a:srgbClr val="C00000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7772400" cy="4824536"/>
          </a:xfrm>
        </p:spPr>
        <p:txBody>
          <a:bodyPr/>
          <a:lstStyle/>
          <a:p>
            <a:endParaRPr lang="sl-SI" sz="2000" dirty="0" smtClean="0"/>
          </a:p>
          <a:p>
            <a:pPr algn="just"/>
            <a:r>
              <a:rPr lang="sl-SI" sz="2000" dirty="0" smtClean="0"/>
              <a:t>Poglavje E: Skupno poročilo– gledano z vidika partnerstva (ne posamezne organizacije)</a:t>
            </a:r>
          </a:p>
          <a:p>
            <a:pPr algn="just"/>
            <a:endParaRPr lang="sl-SI" sz="2000" dirty="0" smtClean="0"/>
          </a:p>
          <a:p>
            <a:pPr marL="342900" lvl="1" indent="-342900" algn="just">
              <a:buFontTx/>
              <a:buChar char="•"/>
            </a:pPr>
            <a:r>
              <a:rPr lang="sl-SI" sz="2000" dirty="0"/>
              <a:t>o</a:t>
            </a:r>
            <a:r>
              <a:rPr lang="sl-SI" sz="2000" dirty="0" smtClean="0"/>
              <a:t>snovno </a:t>
            </a:r>
            <a:r>
              <a:rPr lang="sl-SI" sz="2000" dirty="0"/>
              <a:t>izhodišče naj bo odobrena prijavnica – cilji in rezultati zapisani v njej morajo biti doseženi (v primeru, da so spremembe, jih obrazložite) </a:t>
            </a:r>
            <a:endParaRPr lang="sl-SI" sz="2000" dirty="0" smtClean="0"/>
          </a:p>
          <a:p>
            <a:pPr marL="342900" lvl="1" indent="-342900" algn="just">
              <a:buFontTx/>
              <a:buChar char="•"/>
            </a:pPr>
            <a:endParaRPr lang="sl-SI" sz="2000" dirty="0" smtClean="0"/>
          </a:p>
          <a:p>
            <a:pPr marL="342900" lvl="1" indent="-342900" algn="just">
              <a:buFontTx/>
              <a:buChar char="•"/>
            </a:pPr>
            <a:r>
              <a:rPr lang="sl-SI" sz="2000" dirty="0" smtClean="0"/>
              <a:t>pojasnite razlike med odobrenim in dejansko realiziranim (neizpolnjeno ali pa dodatno realizirano</a:t>
            </a:r>
            <a:r>
              <a:rPr lang="sl-SI" sz="2000" dirty="0"/>
              <a:t>) </a:t>
            </a:r>
            <a:endParaRPr lang="sl-SI" sz="2000" dirty="0" smtClean="0"/>
          </a:p>
          <a:p>
            <a:pPr marL="342900" lvl="1" indent="-342900" algn="just">
              <a:buFontTx/>
              <a:buChar char="•"/>
            </a:pPr>
            <a:endParaRPr lang="sl-SI" sz="2000" dirty="0" smtClean="0"/>
          </a:p>
          <a:p>
            <a:pPr marL="342900" lvl="1" indent="-342900" algn="just">
              <a:buFontTx/>
              <a:buChar char="•"/>
            </a:pPr>
            <a:r>
              <a:rPr lang="sl-SI" sz="2000" dirty="0"/>
              <a:t>u</a:t>
            </a:r>
            <a:r>
              <a:rPr lang="sl-SI" sz="2000" dirty="0" smtClean="0"/>
              <a:t>poštevajte </a:t>
            </a:r>
            <a:r>
              <a:rPr lang="sl-SI" sz="2000" dirty="0"/>
              <a:t>omejitve obsega (št. znakov</a:t>
            </a:r>
            <a:r>
              <a:rPr lang="sl-SI" sz="2000" dirty="0" smtClean="0"/>
              <a:t>)</a:t>
            </a:r>
            <a:endParaRPr lang="sl-SI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22BB2-0317-4417-9D9B-EDED8D850F2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705600" cy="1143000"/>
          </a:xfrm>
        </p:spPr>
        <p:txBody>
          <a:bodyPr/>
          <a:lstStyle/>
          <a:p>
            <a:r>
              <a:rPr lang="it-IT" dirty="0" err="1">
                <a:solidFill>
                  <a:srgbClr val="C00000"/>
                </a:solidFill>
              </a:rPr>
              <a:t>Navodila</a:t>
            </a:r>
            <a:r>
              <a:rPr lang="it-IT" dirty="0">
                <a:solidFill>
                  <a:srgbClr val="C00000"/>
                </a:solidFill>
              </a:rPr>
              <a:t> za </a:t>
            </a:r>
            <a:r>
              <a:rPr lang="it-IT" dirty="0" err="1">
                <a:solidFill>
                  <a:srgbClr val="C00000"/>
                </a:solidFill>
              </a:rPr>
              <a:t>pripravo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poročila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smtClean="0">
                <a:solidFill>
                  <a:srgbClr val="C00000"/>
                </a:solidFill>
              </a:rPr>
              <a:t>I</a:t>
            </a:r>
            <a:r>
              <a:rPr lang="sl-SI" dirty="0" smtClean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6805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l-SI" sz="2000" dirty="0"/>
              <a:t>o</a:t>
            </a:r>
            <a:r>
              <a:rPr lang="sl-SI" sz="2000" dirty="0" smtClean="0"/>
              <a:t>pisujte z vidika celotnega partnerstva-ne zgolj vaše organizacije!</a:t>
            </a:r>
          </a:p>
          <a:p>
            <a:pPr>
              <a:buFont typeface="Arial" pitchFamily="34" charset="0"/>
              <a:buChar char="•"/>
            </a:pPr>
            <a:endParaRPr lang="sl-SI" sz="2000" dirty="0" smtClean="0"/>
          </a:p>
          <a:p>
            <a:pPr>
              <a:buFont typeface="Arial" pitchFamily="34" charset="0"/>
              <a:buChar char="•"/>
            </a:pPr>
            <a:r>
              <a:rPr lang="sl-SI" sz="2000" dirty="0"/>
              <a:t>o</a:t>
            </a:r>
            <a:r>
              <a:rPr lang="sl-SI" sz="2000" dirty="0" smtClean="0"/>
              <a:t>pišite vse </a:t>
            </a:r>
            <a:r>
              <a:rPr lang="sl-SI" sz="2000" b="1" dirty="0" smtClean="0"/>
              <a:t>relevantne</a:t>
            </a:r>
            <a:r>
              <a:rPr lang="sl-SI" sz="2000" dirty="0" smtClean="0"/>
              <a:t> okoliščine a držite se vprašanja oz. navodil</a:t>
            </a:r>
          </a:p>
          <a:p>
            <a:pPr>
              <a:buFont typeface="Arial" pitchFamily="34" charset="0"/>
              <a:buChar char="•"/>
            </a:pPr>
            <a:endParaRPr lang="sl-SI" sz="2000" dirty="0" smtClean="0"/>
          </a:p>
          <a:p>
            <a:pPr>
              <a:buFont typeface="Arial" pitchFamily="34" charset="0"/>
              <a:buChar char="•"/>
            </a:pPr>
            <a:r>
              <a:rPr lang="sl-SI" sz="2000" b="1" dirty="0"/>
              <a:t>p</a:t>
            </a:r>
            <a:r>
              <a:rPr lang="sl-SI" sz="2000" b="1" dirty="0" smtClean="0"/>
              <a:t>oročilo </a:t>
            </a:r>
            <a:r>
              <a:rPr lang="sl-SI" sz="2000" b="1" dirty="0"/>
              <a:t>se vrednoti na podlagi NAPISANEGA – napišite </a:t>
            </a:r>
            <a:r>
              <a:rPr lang="sl-SI" sz="2000" b="1" dirty="0" smtClean="0"/>
              <a:t>VSE relevantno</a:t>
            </a:r>
          </a:p>
          <a:p>
            <a:pPr>
              <a:buFont typeface="Arial" pitchFamily="34" charset="0"/>
              <a:buChar char="•"/>
            </a:pPr>
            <a:endParaRPr lang="sl-SI" sz="2000" b="1" dirty="0"/>
          </a:p>
          <a:p>
            <a:pPr>
              <a:buFont typeface="Arial" pitchFamily="34" charset="0"/>
              <a:buChar char="•"/>
            </a:pPr>
            <a:r>
              <a:rPr lang="sl-SI" sz="2000" dirty="0"/>
              <a:t>i</a:t>
            </a:r>
            <a:r>
              <a:rPr lang="sl-SI" sz="2000" dirty="0" smtClean="0"/>
              <a:t>zdelkov </a:t>
            </a:r>
            <a:r>
              <a:rPr lang="sl-SI" sz="2000" dirty="0"/>
              <a:t>ni potrebno pošiljati (čim več izdelkov objavite na spletnih straneh partnerstva oz. </a:t>
            </a:r>
            <a:r>
              <a:rPr lang="sl-SI" sz="2000" dirty="0" smtClean="0"/>
              <a:t>organizacije). </a:t>
            </a:r>
            <a:endParaRPr lang="sl-SI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22BB2-0317-4417-9D9B-EDED8D850F2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6705600" cy="1143000"/>
          </a:xfrm>
        </p:spPr>
        <p:txBody>
          <a:bodyPr/>
          <a:lstStyle/>
          <a:p>
            <a:r>
              <a:rPr lang="it-IT" dirty="0" err="1">
                <a:solidFill>
                  <a:srgbClr val="C00000"/>
                </a:solidFill>
              </a:rPr>
              <a:t>Navodila</a:t>
            </a:r>
            <a:r>
              <a:rPr lang="it-IT" dirty="0">
                <a:solidFill>
                  <a:srgbClr val="C00000"/>
                </a:solidFill>
              </a:rPr>
              <a:t> za </a:t>
            </a:r>
            <a:r>
              <a:rPr lang="it-IT" dirty="0" err="1">
                <a:solidFill>
                  <a:srgbClr val="C00000"/>
                </a:solidFill>
              </a:rPr>
              <a:t>pripravo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poročila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smtClean="0">
                <a:solidFill>
                  <a:srgbClr val="C00000"/>
                </a:solidFill>
              </a:rPr>
              <a:t>I</a:t>
            </a:r>
            <a:r>
              <a:rPr lang="sl-SI" dirty="0" smtClean="0">
                <a:solidFill>
                  <a:srgbClr val="C00000"/>
                </a:solidFill>
              </a:rPr>
              <a:t>II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4680520"/>
          </a:xfrm>
        </p:spPr>
        <p:txBody>
          <a:bodyPr/>
          <a:lstStyle/>
          <a:p>
            <a:endParaRPr lang="sl-SI" sz="2400" dirty="0" smtClean="0"/>
          </a:p>
          <a:p>
            <a:r>
              <a:rPr lang="sl-SI" sz="2400" dirty="0" smtClean="0"/>
              <a:t>del </a:t>
            </a:r>
            <a:r>
              <a:rPr lang="sl-SI" sz="2400" dirty="0"/>
              <a:t>F</a:t>
            </a:r>
            <a:r>
              <a:rPr lang="sl-SI" sz="2400" dirty="0" smtClean="0"/>
              <a:t>: </a:t>
            </a:r>
            <a:r>
              <a:rPr lang="sl-SI" sz="2400" dirty="0"/>
              <a:t>o</a:t>
            </a:r>
            <a:r>
              <a:rPr lang="sl-SI" sz="2400" dirty="0" smtClean="0"/>
              <a:t>dgovarjajte (vsebina in statistika)-</a:t>
            </a:r>
            <a:r>
              <a:rPr lang="sl-SI" sz="2400" b="1" dirty="0" smtClean="0"/>
              <a:t>SAMO za </a:t>
            </a:r>
            <a:r>
              <a:rPr lang="sl-SI" sz="2400" b="1" u="sng" dirty="0" smtClean="0"/>
              <a:t>vašo organizacijo</a:t>
            </a:r>
            <a:r>
              <a:rPr lang="sl-SI" sz="2400" b="1" dirty="0" smtClean="0"/>
              <a:t>!!</a:t>
            </a:r>
          </a:p>
          <a:p>
            <a:endParaRPr lang="sl-SI" sz="2400" dirty="0" smtClean="0"/>
          </a:p>
          <a:p>
            <a:r>
              <a:rPr lang="sl-SI" sz="2400" dirty="0" smtClean="0"/>
              <a:t>F.2: navedite </a:t>
            </a:r>
            <a:r>
              <a:rPr lang="sl-SI" sz="2400" b="1" dirty="0" smtClean="0"/>
              <a:t>VSE aktivnosti VAŠE organizacije – lokalno in tekom mobilnosti</a:t>
            </a:r>
            <a:r>
              <a:rPr lang="sl-SI" sz="2400" dirty="0" smtClean="0"/>
              <a:t> (NE navajajte samo mobilnosti!!)</a:t>
            </a:r>
          </a:p>
          <a:p>
            <a:pPr lvl="1"/>
            <a:r>
              <a:rPr lang="sl-SI" sz="2400" dirty="0"/>
              <a:t>b</a:t>
            </a:r>
            <a:r>
              <a:rPr lang="sl-SI" sz="2400" dirty="0" smtClean="0"/>
              <a:t>odite natančni (številke naj se ujemajo)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22BB2-0317-4417-9D9B-EDED8D850F2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6705600" cy="1143000"/>
          </a:xfrm>
        </p:spPr>
        <p:txBody>
          <a:bodyPr/>
          <a:lstStyle/>
          <a:p>
            <a:r>
              <a:rPr lang="it-IT" dirty="0" err="1">
                <a:solidFill>
                  <a:srgbClr val="C00000"/>
                </a:solidFill>
              </a:rPr>
              <a:t>Navodila</a:t>
            </a:r>
            <a:r>
              <a:rPr lang="it-IT" dirty="0">
                <a:solidFill>
                  <a:srgbClr val="C00000"/>
                </a:solidFill>
              </a:rPr>
              <a:t> za </a:t>
            </a:r>
            <a:r>
              <a:rPr lang="it-IT" dirty="0" err="1">
                <a:solidFill>
                  <a:srgbClr val="C00000"/>
                </a:solidFill>
              </a:rPr>
              <a:t>pripravo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poročila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smtClean="0">
                <a:solidFill>
                  <a:srgbClr val="C00000"/>
                </a:solidFill>
              </a:rPr>
              <a:t>I</a:t>
            </a:r>
            <a:r>
              <a:rPr lang="sl-SI" dirty="0" smtClean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46805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sl-SI" sz="2000" dirty="0" smtClean="0"/>
          </a:p>
          <a:p>
            <a:pPr>
              <a:lnSpc>
                <a:spcPct val="90000"/>
              </a:lnSpc>
            </a:pPr>
            <a:r>
              <a:rPr lang="sl-SI" sz="2000" dirty="0"/>
              <a:t>p</a:t>
            </a:r>
            <a:r>
              <a:rPr lang="sl-SI" sz="2000" dirty="0" smtClean="0"/>
              <a:t>ri učinkih (</a:t>
            </a:r>
            <a:r>
              <a:rPr lang="sl-SI" sz="2000" dirty="0" err="1" smtClean="0"/>
              <a:t>F.3</a:t>
            </a:r>
            <a:r>
              <a:rPr lang="sl-SI" sz="2000" dirty="0" smtClean="0"/>
              <a:t>) tudi obrazložite v polju „Utemeljitev“</a:t>
            </a:r>
          </a:p>
          <a:p>
            <a:pPr>
              <a:lnSpc>
                <a:spcPct val="90000"/>
              </a:lnSpc>
            </a:pPr>
            <a:endParaRPr lang="sl-SI" sz="2000" dirty="0" smtClean="0"/>
          </a:p>
          <a:p>
            <a:pPr>
              <a:lnSpc>
                <a:spcPct val="90000"/>
              </a:lnSpc>
            </a:pPr>
            <a:r>
              <a:rPr lang="sl-SI" sz="2000" dirty="0" err="1" smtClean="0"/>
              <a:t>F.4</a:t>
            </a:r>
            <a:r>
              <a:rPr lang="sl-SI" sz="2000" dirty="0" smtClean="0"/>
              <a:t> </a:t>
            </a:r>
            <a:r>
              <a:rPr lang="sl-SI" sz="2000" dirty="0" err="1" smtClean="0"/>
              <a:t>Diseminacija</a:t>
            </a:r>
            <a:r>
              <a:rPr lang="sl-SI" sz="2000" dirty="0" smtClean="0"/>
              <a:t> in </a:t>
            </a:r>
            <a:r>
              <a:rPr lang="sl-SI" sz="2000" dirty="0" err="1" smtClean="0"/>
              <a:t>F.5</a:t>
            </a:r>
            <a:r>
              <a:rPr lang="sl-SI" sz="2000" dirty="0" smtClean="0"/>
              <a:t> Trajnost – ZELO POMEMBNI točki, vpišite smiselno, glede na vsebino projekta</a:t>
            </a:r>
          </a:p>
          <a:p>
            <a:pPr>
              <a:lnSpc>
                <a:spcPct val="90000"/>
              </a:lnSpc>
            </a:pPr>
            <a:endParaRPr lang="sl-SI" sz="2000" dirty="0" smtClean="0"/>
          </a:p>
          <a:p>
            <a:pPr>
              <a:lnSpc>
                <a:spcPct val="90000"/>
              </a:lnSpc>
            </a:pPr>
            <a:r>
              <a:rPr lang="sl-SI" sz="2000" dirty="0" smtClean="0"/>
              <a:t>F.6  - opis mobilnosti: opišete posamezne poti (obisk partnerske institucije) in NE mobilnosti za vsakega posameznika posebej</a:t>
            </a:r>
          </a:p>
          <a:p>
            <a:pPr>
              <a:lnSpc>
                <a:spcPct val="90000"/>
              </a:lnSpc>
            </a:pPr>
            <a:endParaRPr lang="sl-SI" sz="2000" dirty="0" smtClean="0"/>
          </a:p>
          <a:p>
            <a:pPr lvl="1">
              <a:lnSpc>
                <a:spcPct val="90000"/>
              </a:lnSpc>
            </a:pPr>
            <a:r>
              <a:rPr lang="sl-SI" sz="2000" dirty="0" err="1" smtClean="0"/>
              <a:t>F.6.1</a:t>
            </a:r>
            <a:r>
              <a:rPr lang="sl-SI" sz="2000" dirty="0" smtClean="0"/>
              <a:t> mora sovpadati z </a:t>
            </a:r>
            <a:r>
              <a:rPr lang="sl-SI" sz="2000" dirty="0" err="1"/>
              <a:t>F</a:t>
            </a:r>
            <a:r>
              <a:rPr lang="sl-SI" sz="2000" dirty="0" err="1" smtClean="0"/>
              <a:t>.1.1</a:t>
            </a:r>
            <a:r>
              <a:rPr lang="sl-SI" sz="2000" dirty="0" smtClean="0"/>
              <a:t> (v delu mednarodne mobilnosti) ter </a:t>
            </a:r>
            <a:r>
              <a:rPr lang="sl-SI" sz="2000" dirty="0"/>
              <a:t>s</a:t>
            </a:r>
            <a:r>
              <a:rPr lang="sl-SI" sz="2000" dirty="0" smtClean="0"/>
              <a:t> točko 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22BB2-0317-4417-9D9B-EDED8D850F2C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476672"/>
            <a:ext cx="6705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l-SI" dirty="0">
                <a:solidFill>
                  <a:srgbClr val="C00000"/>
                </a:solidFill>
                <a:latin typeface="Trebuchet MS" pitchFamily="34" charset="0"/>
              </a:rPr>
              <a:t>Splošni finančni pogoji za </a:t>
            </a:r>
            <a:r>
              <a:rPr lang="sl-SI" dirty="0">
                <a:solidFill>
                  <a:srgbClr val="C00000"/>
                </a:solidFill>
              </a:rPr>
              <a:t>sredstva</a:t>
            </a:r>
            <a:r>
              <a:rPr lang="sl-SI" dirty="0">
                <a:solidFill>
                  <a:srgbClr val="C00000"/>
                </a:solidFill>
                <a:latin typeface="Trebuchet MS" pitchFamily="34" charset="0"/>
              </a:rPr>
              <a:t> programa VŽU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72816"/>
            <a:ext cx="8280920" cy="453650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l-SI" sz="2000" dirty="0" smtClean="0">
                <a:latin typeface="Trebuchet MS" pitchFamily="34" charset="0"/>
                <a:cs typeface="Arial" charset="0"/>
              </a:rPr>
              <a:t>so </a:t>
            </a:r>
            <a:r>
              <a:rPr lang="sl-SI" sz="2000" b="1" dirty="0" smtClean="0">
                <a:latin typeface="Trebuchet MS" pitchFamily="34" charset="0"/>
                <a:cs typeface="Arial" charset="0"/>
              </a:rPr>
              <a:t>oblika dopolnilnega financiranja </a:t>
            </a:r>
            <a:r>
              <a:rPr lang="sl-SI" sz="2000" dirty="0" smtClean="0">
                <a:latin typeface="Trebuchet MS" pitchFamily="34" charset="0"/>
                <a:cs typeface="Arial" charset="0"/>
              </a:rPr>
              <a:t>za projekte, ki ne bi bili mogoči brez podpore EU</a:t>
            </a:r>
          </a:p>
          <a:p>
            <a:pPr eaLnBrk="1" hangingPunct="1">
              <a:lnSpc>
                <a:spcPct val="90000"/>
              </a:lnSpc>
            </a:pPr>
            <a:endParaRPr lang="sl-SI" sz="2000" dirty="0" smtClean="0">
              <a:latin typeface="Trebuchet MS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l-SI" sz="2000" b="1" dirty="0" smtClean="0">
                <a:latin typeface="Trebuchet MS" pitchFamily="34" charset="0"/>
                <a:cs typeface="Arial" charset="0"/>
              </a:rPr>
              <a:t>ne smejo prinašati dobička</a:t>
            </a:r>
            <a:r>
              <a:rPr lang="sl-SI" sz="2000" dirty="0" smtClean="0">
                <a:latin typeface="Trebuchet MS" pitchFamily="34" charset="0"/>
                <a:cs typeface="Arial" charset="0"/>
              </a:rPr>
              <a:t> koristniku sredstev</a:t>
            </a:r>
          </a:p>
          <a:p>
            <a:pPr eaLnBrk="1" hangingPunct="1">
              <a:lnSpc>
                <a:spcPct val="90000"/>
              </a:lnSpc>
            </a:pPr>
            <a:endParaRPr lang="sl-SI" sz="2000" dirty="0" smtClean="0">
              <a:latin typeface="Trebuchet MS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l-SI" sz="2000" b="1" dirty="0" smtClean="0">
                <a:latin typeface="Trebuchet MS" pitchFamily="34" charset="0"/>
                <a:cs typeface="Arial" charset="0"/>
              </a:rPr>
              <a:t>nikoli niso podeljena za nazaj</a:t>
            </a:r>
            <a:r>
              <a:rPr lang="sl-SI" sz="2000" dirty="0" smtClean="0">
                <a:latin typeface="Trebuchet MS" pitchFamily="34" charset="0"/>
                <a:cs typeface="Arial" charset="0"/>
              </a:rPr>
              <a:t>, to je za že zaključene projekte</a:t>
            </a:r>
          </a:p>
          <a:p>
            <a:pPr eaLnBrk="1" hangingPunct="1">
              <a:lnSpc>
                <a:spcPct val="90000"/>
              </a:lnSpc>
            </a:pPr>
            <a:endParaRPr lang="sl-SI" sz="2000" dirty="0" smtClean="0">
              <a:latin typeface="Trebuchet MS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l-SI" sz="2000" dirty="0" smtClean="0">
                <a:latin typeface="Trebuchet MS" pitchFamily="34" charset="0"/>
                <a:cs typeface="Arial" charset="0"/>
              </a:rPr>
              <a:t>za posamezen projekt so lahko podeljena </a:t>
            </a:r>
            <a:r>
              <a:rPr lang="sl-SI" sz="2000" b="1" dirty="0" smtClean="0">
                <a:latin typeface="Trebuchet MS" pitchFamily="34" charset="0"/>
                <a:cs typeface="Arial" charset="0"/>
              </a:rPr>
              <a:t>le enkratna nepovratna sredstva</a:t>
            </a:r>
          </a:p>
          <a:p>
            <a:pPr eaLnBrk="1" hangingPunct="1">
              <a:lnSpc>
                <a:spcPct val="90000"/>
              </a:lnSpc>
            </a:pPr>
            <a:endParaRPr lang="sl-SI" sz="2000" b="1" dirty="0" smtClean="0">
              <a:latin typeface="Trebuchet MS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l-SI" sz="2000" dirty="0" smtClean="0">
                <a:latin typeface="Trebuchet MS" pitchFamily="34" charset="0"/>
                <a:cs typeface="Arial" charset="0"/>
              </a:rPr>
              <a:t>dodeljena na podlagi rezultatov </a:t>
            </a:r>
            <a:r>
              <a:rPr lang="sl-SI" sz="2000" b="1" dirty="0" smtClean="0">
                <a:latin typeface="Trebuchet MS" pitchFamily="34" charset="0"/>
                <a:cs typeface="Arial" charset="0"/>
              </a:rPr>
              <a:t>razpisa</a:t>
            </a:r>
          </a:p>
          <a:p>
            <a:pPr eaLnBrk="1" hangingPunct="1">
              <a:lnSpc>
                <a:spcPct val="90000"/>
              </a:lnSpc>
            </a:pPr>
            <a:endParaRPr lang="sl-SI" sz="2000" b="1" dirty="0" smtClean="0">
              <a:latin typeface="Trebuchet MS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l-SI" sz="2000" b="1" dirty="0" smtClean="0">
                <a:latin typeface="Trebuchet MS" pitchFamily="34" charset="0"/>
                <a:cs typeface="Arial" charset="0"/>
              </a:rPr>
              <a:t>namenjena so izvedbi mednarodnih mobilnosti v partnerske države in lokalnih aktivnosti</a:t>
            </a:r>
            <a:endParaRPr lang="sl-SI" sz="20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sl-SI" sz="2600" dirty="0" smtClean="0">
              <a:latin typeface="Arial" charset="0"/>
              <a:cs typeface="Arial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fld id="{F766A9A9-B52C-4139-A963-A9E139EDA051}" type="slidenum">
              <a:rPr lang="sl-SI" altLang="en-US" smtClean="0">
                <a:latin typeface="Arial" charset="0"/>
                <a:cs typeface="Arial" charset="0"/>
              </a:rPr>
              <a:pPr/>
              <a:t>9</a:t>
            </a:fld>
            <a:endParaRPr lang="sl-SI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mepius-ppt-theme">
  <a:themeElements>
    <a:clrScheme name="1_model soc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3333FF"/>
      </a:folHlink>
    </a:clrScheme>
    <a:fontScheme name="1_model soc">
      <a:majorFont>
        <a:latin typeface="Futura Md BT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900"/>
          </a:buClr>
          <a:buSzPct val="75000"/>
          <a:buFont typeface="Wingdings" pitchFamily="2" charset="2"/>
          <a:buChar char="Ø"/>
          <a:tabLst/>
          <a:defRPr kumimoji="0" lang="sl-SI" sz="1600" b="0" i="1" u="none" strike="noStrike" cap="none" normalizeH="0" baseline="0" smtClean="0">
            <a:ln>
              <a:noFill/>
            </a:ln>
            <a:solidFill>
              <a:srgbClr val="009900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900"/>
          </a:buClr>
          <a:buSzPct val="75000"/>
          <a:buFont typeface="Wingdings" pitchFamily="2" charset="2"/>
          <a:buChar char="Ø"/>
          <a:tabLst/>
          <a:defRPr kumimoji="0" lang="sl-SI" sz="1600" b="0" i="1" u="none" strike="noStrike" cap="none" normalizeH="0" baseline="0" smtClean="0">
            <a:ln>
              <a:noFill/>
            </a:ln>
            <a:solidFill>
              <a:srgbClr val="009900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1_model so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el so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el so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el so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el so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el so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el so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el soc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cmepius-ppt-theme</Template>
  <TotalTime>3028</TotalTime>
  <Words>1029</Words>
  <Application>Microsoft Office PowerPoint</Application>
  <PresentationFormat>On-screen Show (4:3)</PresentationFormat>
  <Paragraphs>219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宋体</vt:lpstr>
      <vt:lpstr>Arial</vt:lpstr>
      <vt:lpstr>Futura Md BT</vt:lpstr>
      <vt:lpstr>Tahoma</vt:lpstr>
      <vt:lpstr>Times New Roman</vt:lpstr>
      <vt:lpstr>Trebuchet MS</vt:lpstr>
      <vt:lpstr>Wingdings</vt:lpstr>
      <vt:lpstr>cmepius-ppt-theme</vt:lpstr>
      <vt:lpstr>VŽU PARTNERSTVA PRIPRAVA KONČNEGA POROČILA</vt:lpstr>
      <vt:lpstr>Danes</vt:lpstr>
      <vt:lpstr>Obrazec za končno poročilo</vt:lpstr>
      <vt:lpstr>Vsebina končnega poročila</vt:lpstr>
      <vt:lpstr>Navodila za pripravo poročila I</vt:lpstr>
      <vt:lpstr>Navodila za pripravo poročila II</vt:lpstr>
      <vt:lpstr>Navodila za pripravo poročila III</vt:lpstr>
      <vt:lpstr>Navodila za pripravo poročila IV</vt:lpstr>
      <vt:lpstr>Splošni finančni pogoji za sredstva programa VŽU</vt:lpstr>
      <vt:lpstr>Upravičeni stroški</vt:lpstr>
      <vt:lpstr>Financiranje partnerstev</vt:lpstr>
      <vt:lpstr>Obveznosti iz sporazuma o dotaciji</vt:lpstr>
      <vt:lpstr>Stroškovno mesto</vt:lpstr>
      <vt:lpstr>Izplačila dotacije</vt:lpstr>
      <vt:lpstr>Zahtevki za izplačila dotacije</vt:lpstr>
      <vt:lpstr>Upravičeni stroški za dokazovanje mobilnosti - DOKAZILA</vt:lpstr>
      <vt:lpstr>Oddaja končnega poročila</vt:lpstr>
      <vt:lpstr>POZOR!!!</vt:lpstr>
      <vt:lpstr>Pregled poročila s strani NA</vt:lpstr>
      <vt:lpstr>Vprašanja</vt:lpstr>
    </vt:vector>
  </TitlesOfParts>
  <Company>CMEPIUS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PARTNERSTVA KONČNO POROČILO</dc:title>
  <dc:creator>Neža Pajnič</dc:creator>
  <cp:lastModifiedBy>Neža Pajnič</cp:lastModifiedBy>
  <cp:revision>183</cp:revision>
  <cp:lastPrinted>2013-05-20T06:59:09Z</cp:lastPrinted>
  <dcterms:created xsi:type="dcterms:W3CDTF">2010-06-18T09:11:10Z</dcterms:created>
  <dcterms:modified xsi:type="dcterms:W3CDTF">2015-08-18T08:37:12Z</dcterms:modified>
</cp:coreProperties>
</file>