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46" r:id="rId2"/>
    <p:sldId id="256" r:id="rId3"/>
    <p:sldId id="281" r:id="rId4"/>
    <p:sldId id="257" r:id="rId5"/>
    <p:sldId id="265" r:id="rId6"/>
    <p:sldId id="267" r:id="rId7"/>
    <p:sldId id="271" r:id="rId8"/>
    <p:sldId id="269" r:id="rId9"/>
    <p:sldId id="270" r:id="rId10"/>
    <p:sldId id="272" r:id="rId11"/>
    <p:sldId id="274" r:id="rId12"/>
    <p:sldId id="294" r:id="rId13"/>
    <p:sldId id="277" r:id="rId14"/>
    <p:sldId id="278" r:id="rId15"/>
    <p:sldId id="279" r:id="rId16"/>
    <p:sldId id="280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11" r:id="rId31"/>
    <p:sldId id="312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6" r:id="rId44"/>
    <p:sldId id="327" r:id="rId45"/>
    <p:sldId id="328" r:id="rId46"/>
    <p:sldId id="333" r:id="rId47"/>
    <p:sldId id="334" r:id="rId48"/>
    <p:sldId id="347" r:id="rId49"/>
    <p:sldId id="341" r:id="rId50"/>
    <p:sldId id="336" r:id="rId51"/>
    <p:sldId id="339" r:id="rId52"/>
    <p:sldId id="340" r:id="rId53"/>
    <p:sldId id="337" r:id="rId54"/>
    <p:sldId id="338" r:id="rId55"/>
    <p:sldId id="330" r:id="rId56"/>
    <p:sldId id="332" r:id="rId57"/>
    <p:sldId id="331" r:id="rId58"/>
    <p:sldId id="343" r:id="rId59"/>
    <p:sldId id="342" r:id="rId60"/>
    <p:sldId id="344" r:id="rId61"/>
  </p:sldIdLst>
  <p:sldSz cx="12192000" cy="6858000"/>
  <p:notesSz cx="9929813" cy="679926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5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6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8098" autoAdjust="0"/>
    <p:restoredTop sz="78888" autoAdjust="0"/>
  </p:normalViewPr>
  <p:slideViewPr>
    <p:cSldViewPr snapToGrid="0">
      <p:cViewPr varScale="1">
        <p:scale>
          <a:sx n="92" d="100"/>
          <a:sy n="92" d="100"/>
        </p:scale>
        <p:origin x="1710" y="78"/>
      </p:cViewPr>
      <p:guideLst>
        <p:guide orient="horz" pos="572"/>
        <p:guide pos="597"/>
      </p:guideLst>
    </p:cSldViewPr>
  </p:slideViewPr>
  <p:outlineViewPr>
    <p:cViewPr>
      <p:scale>
        <a:sx n="33" d="100"/>
        <a:sy n="33" d="100"/>
      </p:scale>
      <p:origin x="0" y="-283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2580" y="486"/>
      </p:cViewPr>
      <p:guideLst>
        <p:guide orient="horz" pos="2146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98" y="0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102CF459-F536-45A5-AC88-27E07CB96A1C}" type="datetimeFigureOut">
              <a:rPr lang="sl-SI" smtClean="0"/>
              <a:t>21. 03. 2016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75113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983" y="3272146"/>
            <a:ext cx="7943850" cy="2677210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8120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98" y="6458120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395E3C41-6FCC-468E-A138-75A8A7325B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462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6365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2674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4004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5722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8963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0375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0008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07208" y="3595996"/>
            <a:ext cx="7943850" cy="2677210"/>
          </a:xfrm>
        </p:spPr>
        <p:txBody>
          <a:bodyPr/>
          <a:lstStyle/>
          <a:p>
            <a:r>
              <a:rPr lang="en-US" dirty="0"/>
              <a:t>	</a:t>
            </a:r>
          </a:p>
          <a:p>
            <a:r>
              <a:rPr lang="en-US" dirty="0" smtClean="0"/>
              <a:t> </a:t>
            </a:r>
            <a:r>
              <a:rPr lang="en-US" dirty="0"/>
              <a:t>	</a:t>
            </a: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0054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6732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5152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4277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3233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3877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3530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86564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30459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8670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84280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79720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27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3231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28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85968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29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9368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63892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30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47250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31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57056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32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94246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33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70870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34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76117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35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190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36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86772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37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60217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38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57987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39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2324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6484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40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46371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41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68282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42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82215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43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44816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44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1927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45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14755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46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12572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47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61377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48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64740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49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0790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26506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50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08180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51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150838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52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03394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53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77672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54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38937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55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15976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56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4747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57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814429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58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096751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59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0073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466936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60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4297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7757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7489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740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577-E2DC-4ABD-81B5-1E5344D9E38B}" type="datetimeFigureOut">
              <a:rPr lang="sl-SI" smtClean="0"/>
              <a:t>21. 03. 2016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A879-13F3-4B21-8130-0C6F431A5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387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577-E2DC-4ABD-81B5-1E5344D9E38B}" type="datetimeFigureOut">
              <a:rPr lang="sl-SI" smtClean="0"/>
              <a:t>21. 03. 2016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A879-13F3-4B21-8130-0C6F431A5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9340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577-E2DC-4ABD-81B5-1E5344D9E38B}" type="datetimeFigureOut">
              <a:rPr lang="sl-SI" smtClean="0"/>
              <a:t>21. 03. 2016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A879-13F3-4B21-8130-0C6F431A5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447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577-E2DC-4ABD-81B5-1E5344D9E38B}" type="datetimeFigureOut">
              <a:rPr lang="sl-SI" smtClean="0"/>
              <a:t>21. 03. 2016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A879-13F3-4B21-8130-0C6F431A5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9744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577-E2DC-4ABD-81B5-1E5344D9E38B}" type="datetimeFigureOut">
              <a:rPr lang="sl-SI" smtClean="0"/>
              <a:t>21. 03. 2016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A879-13F3-4B21-8130-0C6F431A5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3616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577-E2DC-4ABD-81B5-1E5344D9E38B}" type="datetimeFigureOut">
              <a:rPr lang="sl-SI" smtClean="0"/>
              <a:t>21. 03. 2016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A879-13F3-4B21-8130-0C6F431A5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0653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577-E2DC-4ABD-81B5-1E5344D9E38B}" type="datetimeFigureOut">
              <a:rPr lang="sl-SI" smtClean="0"/>
              <a:t>21. 03. 2016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A879-13F3-4B21-8130-0C6F431A5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6535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577-E2DC-4ABD-81B5-1E5344D9E38B}" type="datetimeFigureOut">
              <a:rPr lang="sl-SI" smtClean="0"/>
              <a:t>21. 03. 2016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A879-13F3-4B21-8130-0C6F431A5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3092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577-E2DC-4ABD-81B5-1E5344D9E38B}" type="datetimeFigureOut">
              <a:rPr lang="sl-SI" smtClean="0"/>
              <a:t>21. 03. 2016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A879-13F3-4B21-8130-0C6F431A5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212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577-E2DC-4ABD-81B5-1E5344D9E38B}" type="datetimeFigureOut">
              <a:rPr lang="sl-SI" smtClean="0"/>
              <a:t>21. 03. 2016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A879-13F3-4B21-8130-0C6F431A5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60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577-E2DC-4ABD-81B5-1E5344D9E38B}" type="datetimeFigureOut">
              <a:rPr lang="sl-SI" smtClean="0"/>
              <a:t>21. 03. 2016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A879-13F3-4B21-8130-0C6F431A5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502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643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D3577-E2DC-4ABD-81B5-1E5344D9E38B}" type="datetimeFigureOut">
              <a:rPr lang="sl-SI" smtClean="0"/>
              <a:t>21. 03. 2016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7A879-13F3-4B21-8130-0C6F431A50CC}" type="slidenum">
              <a:rPr lang="sl-SI" smtClean="0"/>
              <a:t>‹#›</a:t>
            </a:fld>
            <a:endParaRPr lang="sl-SI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1025" name="Picture 1" descr="Logotip + napis CMYK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404018"/>
            <a:ext cx="9144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ogotip erasmus +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404018"/>
            <a:ext cx="15113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32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mt@cmepius.si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hyperlink" Target="https://webgate.acceptance.ec.europa.eu/eac/mobility/index.cfm?fuseaction=translationep.downloadUserGuide" TargetMode="External"/><Relationship Id="rId4" Type="http://schemas.openxmlformats.org/officeDocument/2006/relationships/hyperlink" Target="http://www.erasmusplus.si/razpisi/e-orodja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asmusplus.si/razpisi/e-orodja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425" y="1684339"/>
            <a:ext cx="9024938" cy="5076825"/>
          </a:xfrm>
        </p:spPr>
      </p:pic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975600" y="66484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468686-1598-4997-8A0C-C4F9F8429471}" type="slidenum">
              <a:rPr lang="sl-SI" altLang="sl-SI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sl-SI" altLang="sl-SI" sz="1200">
              <a:solidFill>
                <a:srgbClr val="898989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8053389" y="3841751"/>
            <a:ext cx="1177925" cy="6191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6613525" y="4729164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FF0000"/>
                </a:solidFill>
                <a:latin typeface="Arial" panose="020B0604020202020204" pitchFamily="34" charset="0"/>
              </a:rPr>
              <a:t>- Vklop/izklop mikrofona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FF0000"/>
                </a:solidFill>
                <a:latin typeface="Arial" panose="020B0604020202020204" pitchFamily="34" charset="0"/>
              </a:rPr>
              <a:t>- Vklop/izklop kamere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FF0000"/>
                </a:solidFill>
                <a:latin typeface="Arial" panose="020B0604020202020204" pitchFamily="34" charset="0"/>
              </a:rPr>
              <a:t>- Dvig roke: vključitev v razpravo 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867401" y="1654175"/>
            <a:ext cx="3032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FF0000"/>
                </a:solidFill>
                <a:latin typeface="Arial" panose="020B0604020202020204" pitchFamily="34" charset="0"/>
              </a:rPr>
              <a:t>Vklop okna za pogovor/chat</a:t>
            </a:r>
          </a:p>
        </p:txBody>
      </p:sp>
      <p:sp>
        <p:nvSpPr>
          <p:cNvPr id="9" name="Down Arrow 8"/>
          <p:cNvSpPr/>
          <p:nvPr/>
        </p:nvSpPr>
        <p:spPr>
          <a:xfrm>
            <a:off x="8791576" y="665164"/>
            <a:ext cx="504825" cy="107473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076451" y="1539875"/>
            <a:ext cx="1928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FF0000"/>
                </a:solidFill>
                <a:latin typeface="Arial" panose="020B0604020202020204" pitchFamily="34" charset="0"/>
              </a:rPr>
              <a:t>Nastavitev zvoka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1581150" y="828675"/>
            <a:ext cx="431800" cy="8890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750" y="2320132"/>
            <a:ext cx="54387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4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sl-SI" b="1" dirty="0"/>
              <a:t>Prijava v orodje MT+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l-SI" dirty="0" smtClean="0"/>
          </a:p>
          <a:p>
            <a:endParaRPr lang="sl-SI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62025" y="1492250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Ponovite sledenju povezavi v e-pošti, </a:t>
            </a:r>
            <a:r>
              <a:rPr lang="sl-SI" dirty="0"/>
              <a:t>v katerem je povezava s katero potrdite in generirate svoje geslo </a:t>
            </a:r>
          </a:p>
          <a:p>
            <a:r>
              <a:rPr lang="pl-PL" dirty="0" smtClean="0"/>
              <a:t>Od prejema e-pošte je za dokončanje registracije na voljo 90 min. </a:t>
            </a:r>
            <a:endParaRPr lang="pl-PL" dirty="0"/>
          </a:p>
          <a:p>
            <a:r>
              <a:rPr lang="it-IT" dirty="0" smtClean="0"/>
              <a:t>Po </a:t>
            </a:r>
            <a:r>
              <a:rPr lang="it-IT" dirty="0"/>
              <a:t>končani registraciji </a:t>
            </a:r>
            <a:r>
              <a:rPr lang="it-IT" dirty="0" smtClean="0"/>
              <a:t>se</a:t>
            </a:r>
            <a:r>
              <a:rPr lang="sl-SI" dirty="0" smtClean="0"/>
              <a:t> </a:t>
            </a:r>
            <a:r>
              <a:rPr lang="it-IT" dirty="0" smtClean="0"/>
              <a:t>lahko </a:t>
            </a:r>
            <a:r>
              <a:rPr lang="sl-SI" dirty="0" smtClean="0"/>
              <a:t>prijavite</a:t>
            </a:r>
            <a:r>
              <a:rPr lang="it-IT" dirty="0" smtClean="0"/>
              <a:t> </a:t>
            </a:r>
            <a:r>
              <a:rPr lang="it-IT" dirty="0"/>
              <a:t>v orodje: </a:t>
            </a:r>
          </a:p>
          <a:p>
            <a:pPr marL="0" indent="0">
              <a:buNone/>
            </a:pPr>
            <a:r>
              <a:rPr lang="sl-SI" dirty="0" smtClean="0"/>
              <a:t>   https</a:t>
            </a:r>
            <a:r>
              <a:rPr lang="sl-SI" dirty="0"/>
              <a:t>://webgate.ec.europa.eu/eac/mobility 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351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8" y="2349023"/>
            <a:ext cx="9153525" cy="3952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/>
              <a:t> Prijava v orodje MT+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44532" y="4650826"/>
            <a:ext cx="1921528" cy="9651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44532" y="4311624"/>
            <a:ext cx="2828308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600" dirty="0" smtClean="0"/>
              <a:t>Nastavite na „Zunanja Domena“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867400" y="2812197"/>
            <a:ext cx="3817620" cy="1040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flipH="1">
            <a:off x="6781800" y="1981201"/>
            <a:ext cx="5410200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sl-SI" sz="1600" dirty="0"/>
          </a:p>
          <a:p>
            <a:r>
              <a:rPr lang="sl-SI" sz="1600" dirty="0"/>
              <a:t>Predlagamo, da se prijavljate z e-naslovom in ne uporabniškim imenom </a:t>
            </a:r>
            <a:endParaRPr lang="sl-SI" sz="1600" dirty="0" smtClean="0"/>
          </a:p>
        </p:txBody>
      </p:sp>
    </p:spTree>
    <p:extLst>
      <p:ext uri="{BB962C8B-B14F-4D97-AF65-F5344CB8AC3E}">
        <p14:creationId xmlns:p14="http://schemas.microsoft.com/office/powerpoint/2010/main" val="28113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Vstopna stran MT+:</a:t>
            </a:r>
            <a:endParaRPr lang="sl-S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1103"/>
            <a:ext cx="9127980" cy="4560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7858122" y="2762250"/>
            <a:ext cx="4171952" cy="44730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sl-SI" sz="20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l-SI" sz="2400" dirty="0" smtClean="0"/>
              <a:t>1.Seznam </a:t>
            </a:r>
            <a:r>
              <a:rPr lang="sl-SI" sz="2400" dirty="0"/>
              <a:t>projektov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l-SI" sz="2400" dirty="0" smtClean="0"/>
              <a:t>2.Sprememba </a:t>
            </a:r>
            <a:r>
              <a:rPr lang="sl-SI" sz="2400" dirty="0"/>
              <a:t>jezika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l-SI" sz="2400" dirty="0" smtClean="0"/>
              <a:t>3.Prijavljena </a:t>
            </a:r>
            <a:r>
              <a:rPr lang="sl-SI" sz="2400" dirty="0"/>
              <a:t>organizacija</a:t>
            </a: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l-SI" sz="2400" dirty="0" smtClean="0"/>
              <a:t>4.O </a:t>
            </a:r>
            <a:r>
              <a:rPr lang="sl-SI" sz="2400" dirty="0"/>
              <a:t>orodju</a:t>
            </a: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l-SI" sz="2400" dirty="0" smtClean="0"/>
              <a:t>5.Izpis </a:t>
            </a:r>
            <a:r>
              <a:rPr lang="sl-SI" sz="2400" dirty="0"/>
              <a:t>referenc projekta glede na program in številko pogodbe</a:t>
            </a: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l-SI" sz="2400" dirty="0" smtClean="0"/>
              <a:t>6.Vrsta </a:t>
            </a:r>
            <a:r>
              <a:rPr lang="sl-SI" sz="2400" dirty="0"/>
              <a:t>dostopa do </a:t>
            </a:r>
            <a:r>
              <a:rPr lang="sl-SI" sz="2400" dirty="0" smtClean="0"/>
              <a:t>projekta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l-SI" sz="2400" dirty="0" smtClean="0"/>
              <a:t>7.</a:t>
            </a: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l-SI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467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/>
              <a:t>Podrobnosti </a:t>
            </a:r>
            <a:r>
              <a:rPr lang="sl-SI" b="1" dirty="0" smtClean="0"/>
              <a:t>projekta</a:t>
            </a:r>
            <a:endParaRPr lang="sl-SI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5463"/>
            <a:ext cx="11277933" cy="502253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11860" y="1835463"/>
            <a:ext cx="506626" cy="2544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Rounded Rectangle 4"/>
          <p:cNvSpPr/>
          <p:nvPr/>
        </p:nvSpPr>
        <p:spPr>
          <a:xfrm>
            <a:off x="-85726" y="2997513"/>
            <a:ext cx="3314701" cy="22888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Rounded Rectangle 5"/>
          <p:cNvSpPr/>
          <p:nvPr/>
        </p:nvSpPr>
        <p:spPr>
          <a:xfrm>
            <a:off x="3457574" y="2997513"/>
            <a:ext cx="3314701" cy="14697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Rounded Rectangle 6"/>
          <p:cNvSpPr/>
          <p:nvPr/>
        </p:nvSpPr>
        <p:spPr>
          <a:xfrm>
            <a:off x="7667625" y="2875745"/>
            <a:ext cx="2181226" cy="14697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Rounded Rectangle 7"/>
          <p:cNvSpPr/>
          <p:nvPr/>
        </p:nvSpPr>
        <p:spPr>
          <a:xfrm>
            <a:off x="7667625" y="4416738"/>
            <a:ext cx="2181226" cy="14697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Rounded Rectangle 8"/>
          <p:cNvSpPr/>
          <p:nvPr/>
        </p:nvSpPr>
        <p:spPr>
          <a:xfrm>
            <a:off x="3971925" y="4569137"/>
            <a:ext cx="2181226" cy="16125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Rounded Rectangle 9"/>
          <p:cNvSpPr/>
          <p:nvPr/>
        </p:nvSpPr>
        <p:spPr>
          <a:xfrm>
            <a:off x="19050" y="5531163"/>
            <a:ext cx="3543300" cy="14411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225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 smtClean="0"/>
              <a:t>Zavihek „Organisations“</a:t>
            </a:r>
            <a:endParaRPr lang="sl-SI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10" y="2089943"/>
            <a:ext cx="11408055" cy="369683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13222" y="2156739"/>
            <a:ext cx="621956" cy="2544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Rounded Rectangle 4"/>
          <p:cNvSpPr/>
          <p:nvPr/>
        </p:nvSpPr>
        <p:spPr>
          <a:xfrm>
            <a:off x="10989279" y="4646145"/>
            <a:ext cx="238896" cy="1819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9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 smtClean="0"/>
              <a:t>Zavihek „Contacts“</a:t>
            </a:r>
            <a:endParaRPr lang="sl-SI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27" y="1939261"/>
            <a:ext cx="10111366" cy="365191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8620" y="3916680"/>
            <a:ext cx="9898380" cy="12934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Rounded Rectangle 5"/>
          <p:cNvSpPr/>
          <p:nvPr/>
        </p:nvSpPr>
        <p:spPr>
          <a:xfrm>
            <a:off x="3116684" y="1974047"/>
            <a:ext cx="506626" cy="2544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45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Dodajanje kontaktov:</a:t>
            </a:r>
            <a:endParaRPr lang="sl-S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121" y="1750461"/>
            <a:ext cx="7504672" cy="507458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839217" y="5687711"/>
            <a:ext cx="442911" cy="1404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00787" y="3780768"/>
            <a:ext cx="1659885" cy="5386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flipH="1">
            <a:off x="113394" y="3780768"/>
            <a:ext cx="2300678" cy="107721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600" dirty="0" smtClean="0"/>
              <a:t>Kopiranje naslova in telefonske številke organizacije k novemu kontaktu</a:t>
            </a:r>
            <a:endParaRPr lang="sl-SI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314700" y="5687711"/>
            <a:ext cx="499421" cy="2025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flipH="1">
            <a:off x="666750" y="5875735"/>
            <a:ext cx="264795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600" dirty="0" smtClean="0"/>
              <a:t>Obvezna vnosna polja so označena z „value required“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21243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422" y="1219201"/>
            <a:ext cx="7718855" cy="2792626"/>
          </a:xfrm>
        </p:spPr>
        <p:txBody>
          <a:bodyPr>
            <a:normAutofit/>
          </a:bodyPr>
          <a:lstStyle/>
          <a:p>
            <a:pPr algn="ctr"/>
            <a:r>
              <a:rPr lang="sl-SI" sz="3500" b="1" dirty="0"/>
              <a:t>Project Management </a:t>
            </a:r>
            <a:r>
              <a:rPr lang="sl-SI" sz="3500" b="1" dirty="0" err="1"/>
              <a:t>and</a:t>
            </a:r>
            <a:r>
              <a:rPr lang="sl-SI" sz="3500" b="1" dirty="0"/>
              <a:t> </a:t>
            </a:r>
            <a:r>
              <a:rPr lang="sl-SI" sz="3500" b="1" dirty="0" err="1" smtClean="0"/>
              <a:t>Implementation</a:t>
            </a:r>
            <a:r>
              <a:rPr lang="sl-SI" sz="3500" b="1" dirty="0"/>
              <a:t> </a:t>
            </a:r>
            <a:r>
              <a:rPr lang="sl-SI" sz="3500" b="1" dirty="0" smtClean="0"/>
              <a:t>=</a:t>
            </a:r>
            <a:r>
              <a:rPr lang="sl-SI" sz="3500" b="1" dirty="0"/>
              <a:t/>
            </a:r>
            <a:br>
              <a:rPr lang="sl-SI" sz="3500" b="1" dirty="0"/>
            </a:br>
            <a:r>
              <a:rPr lang="sl-SI" sz="3500" b="1" dirty="0" smtClean="0"/>
              <a:t>Upravljanje in izvajanje projekta</a:t>
            </a:r>
            <a:endParaRPr lang="sl-SI" sz="3500" b="1" dirty="0"/>
          </a:p>
        </p:txBody>
      </p:sp>
    </p:spTree>
    <p:extLst>
      <p:ext uri="{BB962C8B-B14F-4D97-AF65-F5344CB8AC3E}">
        <p14:creationId xmlns:p14="http://schemas.microsoft.com/office/powerpoint/2010/main" val="49922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912" y="1768801"/>
            <a:ext cx="9768627" cy="470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93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l="-496" t="11463" r="1290" b="6526"/>
          <a:stretch/>
        </p:blipFill>
        <p:spPr bwMode="auto">
          <a:xfrm>
            <a:off x="956619" y="1652582"/>
            <a:ext cx="9299489" cy="43787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val 3"/>
          <p:cNvSpPr/>
          <p:nvPr/>
        </p:nvSpPr>
        <p:spPr>
          <a:xfrm>
            <a:off x="6071286" y="3987114"/>
            <a:ext cx="4184822" cy="6425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3936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Uporaba orodja MT+ (KA2)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(KA200, KA201, KA202, KA203, KA204)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5839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t="11464" r="1455" b="8289"/>
          <a:stretch/>
        </p:blipFill>
        <p:spPr bwMode="auto">
          <a:xfrm>
            <a:off x="1090997" y="1219200"/>
            <a:ext cx="8448419" cy="47147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3884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46719" y="2089943"/>
            <a:ext cx="7718855" cy="2792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3600" b="1" dirty="0" err="1"/>
              <a:t>Transnational</a:t>
            </a:r>
            <a:r>
              <a:rPr lang="sl-SI" sz="3600" b="1" dirty="0"/>
              <a:t> Project </a:t>
            </a:r>
            <a:r>
              <a:rPr lang="sl-SI" sz="3600" b="1" dirty="0" err="1"/>
              <a:t>Meetings</a:t>
            </a:r>
            <a:r>
              <a:rPr lang="sl-SI" sz="3600" b="1" dirty="0"/>
              <a:t> </a:t>
            </a:r>
          </a:p>
          <a:p>
            <a:pPr algn="ctr"/>
            <a:r>
              <a:rPr lang="sl-SI" sz="3500" b="1" dirty="0" smtClean="0"/>
              <a:t>=</a:t>
            </a:r>
            <a:br>
              <a:rPr lang="sl-SI" sz="3500" b="1" dirty="0" smtClean="0"/>
            </a:br>
            <a:r>
              <a:rPr lang="sl-SI" sz="3500" b="1" dirty="0" smtClean="0"/>
              <a:t>Mednarodna projektna srečanja</a:t>
            </a:r>
            <a:endParaRPr lang="sl-SI" sz="3500" b="1" dirty="0"/>
          </a:p>
        </p:txBody>
      </p:sp>
    </p:spTree>
    <p:extLst>
      <p:ext uri="{BB962C8B-B14F-4D97-AF65-F5344CB8AC3E}">
        <p14:creationId xmlns:p14="http://schemas.microsoft.com/office/powerpoint/2010/main" val="4126251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66" y="2007080"/>
            <a:ext cx="11489634" cy="415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/>
          <a:srcRect t="10855" b="23257"/>
          <a:stretch/>
        </p:blipFill>
        <p:spPr bwMode="auto">
          <a:xfrm>
            <a:off x="761456" y="1715804"/>
            <a:ext cx="9845584" cy="4375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val 6"/>
          <p:cNvSpPr/>
          <p:nvPr/>
        </p:nvSpPr>
        <p:spPr>
          <a:xfrm>
            <a:off x="9657806" y="5529943"/>
            <a:ext cx="888274" cy="5876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64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l="750" t="11045" r="1242" b="7262"/>
          <a:stretch/>
        </p:blipFill>
        <p:spPr bwMode="auto">
          <a:xfrm>
            <a:off x="827315" y="1525224"/>
            <a:ext cx="9704750" cy="46752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7315" y="4423955"/>
            <a:ext cx="9614263" cy="18810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Down Arrow 4"/>
          <p:cNvSpPr/>
          <p:nvPr/>
        </p:nvSpPr>
        <p:spPr>
          <a:xfrm>
            <a:off x="10067109" y="4075611"/>
            <a:ext cx="313508" cy="5660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757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l="321" t="12187" r="921" b="7262"/>
          <a:stretch/>
        </p:blipFill>
        <p:spPr bwMode="auto">
          <a:xfrm>
            <a:off x="485774" y="1680754"/>
            <a:ext cx="10086431" cy="48506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val 3"/>
          <p:cNvSpPr/>
          <p:nvPr/>
        </p:nvSpPr>
        <p:spPr>
          <a:xfrm>
            <a:off x="9562011" y="6113417"/>
            <a:ext cx="1010194" cy="4180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95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l="429" t="11807" r="814" b="7262"/>
          <a:stretch/>
        </p:blipFill>
        <p:spPr bwMode="auto">
          <a:xfrm>
            <a:off x="1033667" y="1506584"/>
            <a:ext cx="9346203" cy="4364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5399315" y="4711337"/>
            <a:ext cx="383178" cy="3744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Oval 5"/>
          <p:cNvSpPr/>
          <p:nvPr/>
        </p:nvSpPr>
        <p:spPr>
          <a:xfrm>
            <a:off x="10077722" y="3907973"/>
            <a:ext cx="383178" cy="3744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val 6"/>
          <p:cNvSpPr/>
          <p:nvPr/>
        </p:nvSpPr>
        <p:spPr>
          <a:xfrm>
            <a:off x="1114697" y="3958047"/>
            <a:ext cx="209006" cy="2743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9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t="11045" b="3833"/>
          <a:stretch/>
        </p:blipFill>
        <p:spPr bwMode="auto">
          <a:xfrm>
            <a:off x="304800" y="1509168"/>
            <a:ext cx="10298430" cy="50832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604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46719" y="2089943"/>
            <a:ext cx="7718855" cy="2792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3600" b="1" dirty="0" err="1"/>
              <a:t>Intellectual</a:t>
            </a:r>
            <a:r>
              <a:rPr lang="sl-SI" sz="3600" b="1" dirty="0"/>
              <a:t> </a:t>
            </a:r>
            <a:r>
              <a:rPr lang="sl-SI" sz="3600" b="1" dirty="0" err="1"/>
              <a:t>Outputs</a:t>
            </a:r>
            <a:endParaRPr lang="sl-SI" sz="3600" b="1" dirty="0"/>
          </a:p>
          <a:p>
            <a:pPr algn="ctr"/>
            <a:r>
              <a:rPr lang="sl-SI" sz="3500" b="1" dirty="0" smtClean="0"/>
              <a:t>=</a:t>
            </a:r>
            <a:br>
              <a:rPr lang="sl-SI" sz="3500" b="1" dirty="0" smtClean="0"/>
            </a:br>
            <a:r>
              <a:rPr lang="sl-SI" sz="3500" b="1" dirty="0" smtClean="0"/>
              <a:t>Intelektualni rezultati</a:t>
            </a:r>
            <a:endParaRPr lang="sl-SI" sz="3500" b="1" dirty="0"/>
          </a:p>
        </p:txBody>
      </p:sp>
    </p:spTree>
    <p:extLst>
      <p:ext uri="{BB962C8B-B14F-4D97-AF65-F5344CB8AC3E}">
        <p14:creationId xmlns:p14="http://schemas.microsoft.com/office/powerpoint/2010/main" val="436742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1" y="1782540"/>
            <a:ext cx="9972371" cy="476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0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 smtClean="0"/>
              <a:t>Okrajšave:</a:t>
            </a:r>
            <a:endParaRPr lang="sl-S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•</a:t>
            </a:r>
            <a:r>
              <a:rPr lang="sl-SI" b="1" dirty="0"/>
              <a:t>EK </a:t>
            </a:r>
            <a:r>
              <a:rPr lang="sl-SI" dirty="0"/>
              <a:t>– Evropska komisija </a:t>
            </a:r>
          </a:p>
          <a:p>
            <a:pPr marL="0" indent="0">
              <a:buNone/>
            </a:pPr>
            <a:r>
              <a:rPr lang="sl-SI" dirty="0"/>
              <a:t>•</a:t>
            </a:r>
            <a:r>
              <a:rPr lang="sl-SI" b="1" dirty="0"/>
              <a:t>NA </a:t>
            </a:r>
            <a:r>
              <a:rPr lang="sl-SI" dirty="0"/>
              <a:t>– Nacionalna agencija (CMEPIUS) </a:t>
            </a:r>
          </a:p>
          <a:p>
            <a:pPr marL="0" indent="0">
              <a:buNone/>
            </a:pPr>
            <a:r>
              <a:rPr lang="sl-SI" dirty="0"/>
              <a:t>•</a:t>
            </a:r>
            <a:r>
              <a:rPr lang="sl-SI" b="1" dirty="0" smtClean="0"/>
              <a:t>KA202 </a:t>
            </a:r>
            <a:r>
              <a:rPr lang="sl-SI" dirty="0"/>
              <a:t>– </a:t>
            </a:r>
            <a:r>
              <a:rPr lang="sl-SI" dirty="0" smtClean="0"/>
              <a:t>Strateška partnerstva, poklicno izobraževanje in usposabljanje 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•</a:t>
            </a:r>
            <a:r>
              <a:rPr lang="sl-SI" b="1" dirty="0" smtClean="0"/>
              <a:t>KA201 </a:t>
            </a:r>
            <a:r>
              <a:rPr lang="sl-SI" dirty="0"/>
              <a:t>– </a:t>
            </a:r>
            <a:r>
              <a:rPr lang="sl-SI" dirty="0" smtClean="0"/>
              <a:t>Strateška partnerstva, šolsko izobraževanje 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•</a:t>
            </a:r>
            <a:r>
              <a:rPr lang="sl-SI" b="1" dirty="0" smtClean="0"/>
              <a:t>KA203 </a:t>
            </a:r>
            <a:r>
              <a:rPr lang="sl-SI" dirty="0"/>
              <a:t>– </a:t>
            </a:r>
            <a:r>
              <a:rPr lang="sl-SI" dirty="0" smtClean="0"/>
              <a:t>Strateška partnerstva, visokošolsko izobraževanje 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•</a:t>
            </a:r>
            <a:r>
              <a:rPr lang="sl-SI" b="1" dirty="0" smtClean="0"/>
              <a:t>KA204 </a:t>
            </a:r>
            <a:r>
              <a:rPr lang="sl-SI" dirty="0"/>
              <a:t>– </a:t>
            </a:r>
            <a:r>
              <a:rPr lang="sl-SI" dirty="0" smtClean="0"/>
              <a:t>Strateška partnerstva, izobraževanje odraslih 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4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t="11236" b="3643"/>
          <a:stretch/>
        </p:blipFill>
        <p:spPr bwMode="auto">
          <a:xfrm>
            <a:off x="744584" y="1427161"/>
            <a:ext cx="9596844" cy="5238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1189" y="1427161"/>
            <a:ext cx="9483634" cy="10634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val 4"/>
          <p:cNvSpPr/>
          <p:nvPr/>
        </p:nvSpPr>
        <p:spPr>
          <a:xfrm>
            <a:off x="4345577" y="3331029"/>
            <a:ext cx="522514" cy="4937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val 6"/>
          <p:cNvSpPr/>
          <p:nvPr/>
        </p:nvSpPr>
        <p:spPr>
          <a:xfrm>
            <a:off x="8591006" y="3291841"/>
            <a:ext cx="522514" cy="4937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Oval 7"/>
          <p:cNvSpPr/>
          <p:nvPr/>
        </p:nvSpPr>
        <p:spPr>
          <a:xfrm>
            <a:off x="744584" y="4180114"/>
            <a:ext cx="317862" cy="2959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Oval 8"/>
          <p:cNvSpPr/>
          <p:nvPr/>
        </p:nvSpPr>
        <p:spPr>
          <a:xfrm>
            <a:off x="744584" y="4876800"/>
            <a:ext cx="317862" cy="3263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Down Arrow 9"/>
          <p:cNvSpPr/>
          <p:nvPr/>
        </p:nvSpPr>
        <p:spPr>
          <a:xfrm>
            <a:off x="9808617" y="2343664"/>
            <a:ext cx="336339" cy="5475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8080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964" t="10854" r="1242" b="3643"/>
          <a:stretch/>
        </p:blipFill>
        <p:spPr bwMode="auto">
          <a:xfrm>
            <a:off x="101601" y="1290637"/>
            <a:ext cx="10342562" cy="5237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9829256" y="5610225"/>
            <a:ext cx="343444" cy="285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5552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46719" y="2089943"/>
            <a:ext cx="7718855" cy="2792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 smtClean="0"/>
              <a:t>                      </a:t>
            </a:r>
            <a:r>
              <a:rPr lang="sl-SI" sz="3600" b="1" dirty="0" err="1" smtClean="0"/>
              <a:t>Multiplier</a:t>
            </a:r>
            <a:r>
              <a:rPr lang="sl-SI" sz="3600" b="1" dirty="0" smtClean="0"/>
              <a:t> </a:t>
            </a:r>
            <a:r>
              <a:rPr lang="sl-SI" sz="3600" b="1" dirty="0" err="1"/>
              <a:t>Events</a:t>
            </a:r>
            <a:endParaRPr lang="sl-SI" sz="3600" b="1" dirty="0"/>
          </a:p>
          <a:p>
            <a:pPr algn="ctr"/>
            <a:r>
              <a:rPr lang="sl-SI" sz="3500" b="1" dirty="0" smtClean="0"/>
              <a:t>=</a:t>
            </a:r>
            <a:br>
              <a:rPr lang="sl-SI" sz="3500" b="1" dirty="0" smtClean="0"/>
            </a:br>
            <a:r>
              <a:rPr lang="sl-SI" sz="3500" b="1" dirty="0" err="1" smtClean="0"/>
              <a:t>Multiplikacijski</a:t>
            </a:r>
            <a:r>
              <a:rPr lang="sl-SI" sz="3500" b="1" dirty="0" smtClean="0"/>
              <a:t> dogodki</a:t>
            </a:r>
            <a:endParaRPr lang="sl-SI" sz="3500" b="1" dirty="0"/>
          </a:p>
        </p:txBody>
      </p:sp>
    </p:spTree>
    <p:extLst>
      <p:ext uri="{BB962C8B-B14F-4D97-AF65-F5344CB8AC3E}">
        <p14:creationId xmlns:p14="http://schemas.microsoft.com/office/powerpoint/2010/main" val="625115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33" y="2065695"/>
            <a:ext cx="9363342" cy="413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6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l="-108" t="12188" r="108" b="3644"/>
          <a:stretch/>
        </p:blipFill>
        <p:spPr bwMode="auto">
          <a:xfrm>
            <a:off x="1344930" y="1819275"/>
            <a:ext cx="9227820" cy="464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2623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t="10855" b="4023"/>
          <a:stretch/>
        </p:blipFill>
        <p:spPr bwMode="auto">
          <a:xfrm>
            <a:off x="287654" y="1514476"/>
            <a:ext cx="10151746" cy="5241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2706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46719" y="2089943"/>
            <a:ext cx="7718855" cy="2792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 smtClean="0"/>
              <a:t> </a:t>
            </a:r>
            <a:r>
              <a:rPr lang="en-US" sz="3600" b="1" dirty="0" smtClean="0"/>
              <a:t>Learning</a:t>
            </a:r>
            <a:r>
              <a:rPr lang="en-US" sz="3600" b="1" dirty="0"/>
              <a:t>, Teaching and </a:t>
            </a:r>
            <a:r>
              <a:rPr lang="en-US" sz="3600" b="1" dirty="0" smtClean="0"/>
              <a:t>Training </a:t>
            </a:r>
            <a:r>
              <a:rPr lang="en-US" sz="3600" b="1" dirty="0"/>
              <a:t>Activities</a:t>
            </a:r>
          </a:p>
          <a:p>
            <a:pPr algn="ctr"/>
            <a:r>
              <a:rPr lang="sl-SI" sz="3500" b="1" dirty="0" smtClean="0"/>
              <a:t>=</a:t>
            </a:r>
            <a:br>
              <a:rPr lang="sl-SI" sz="3500" b="1" dirty="0" smtClean="0"/>
            </a:br>
            <a:r>
              <a:rPr lang="sl-SI" sz="3500" b="1" dirty="0" smtClean="0"/>
              <a:t>Aktivnosti usposabljanja, poučevanja in učenja</a:t>
            </a:r>
            <a:endParaRPr lang="sl-SI" sz="3500" b="1" dirty="0"/>
          </a:p>
        </p:txBody>
      </p:sp>
    </p:spTree>
    <p:extLst>
      <p:ext uri="{BB962C8B-B14F-4D97-AF65-F5344CB8AC3E}">
        <p14:creationId xmlns:p14="http://schemas.microsoft.com/office/powerpoint/2010/main" val="4123144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86" y="2280253"/>
            <a:ext cx="11141458" cy="405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378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t="11236" b="27256"/>
          <a:stretch/>
        </p:blipFill>
        <p:spPr bwMode="auto">
          <a:xfrm>
            <a:off x="478155" y="2089944"/>
            <a:ext cx="10713720" cy="4110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45792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l="215" t="10854" r="1027" b="4976"/>
          <a:stretch/>
        </p:blipFill>
        <p:spPr bwMode="auto">
          <a:xfrm>
            <a:off x="504824" y="1704975"/>
            <a:ext cx="9877425" cy="45950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Down Arrow 3"/>
          <p:cNvSpPr/>
          <p:nvPr/>
        </p:nvSpPr>
        <p:spPr>
          <a:xfrm>
            <a:off x="9875292" y="4181989"/>
            <a:ext cx="336339" cy="5475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9588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Kaj je </a:t>
            </a:r>
            <a:r>
              <a:rPr lang="en-US" b="1" dirty="0" smtClean="0"/>
              <a:t>Mobility </a:t>
            </a:r>
            <a:r>
              <a:rPr lang="en-US" b="1" dirty="0"/>
              <a:t>Tool</a:t>
            </a:r>
            <a:r>
              <a:rPr lang="en-US" b="1" dirty="0" smtClean="0"/>
              <a:t>+</a:t>
            </a:r>
            <a:r>
              <a:rPr lang="sl-SI" b="1" dirty="0" smtClean="0"/>
              <a:t>:</a:t>
            </a:r>
            <a:r>
              <a:rPr lang="en-US" b="1" dirty="0" smtClean="0"/>
              <a:t>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MT+ je informacijski sistem, ki omogoča Erasmus + pogodbenim organizacijam dostop in upravljanje podatkov v projektih, oddajo poročil posamičnim udeležencem in končnega poročila na NA.</a:t>
            </a:r>
          </a:p>
          <a:p>
            <a:r>
              <a:rPr lang="sl-SI" dirty="0" smtClean="0"/>
              <a:t>Erasmus+ NA uporabljajo za pregled in preverjanje projektnih podatkov, vnesenih s strani pogodbenih organizacij ob vsakem času od kjer koli.</a:t>
            </a:r>
          </a:p>
          <a:p>
            <a:r>
              <a:rPr lang="sl-SI" dirty="0" smtClean="0"/>
              <a:t>MT+ je razvit in vzdrževan s strani EK v uporabi Erasmus+ pogodbenih organizacij in NA vključenih v decentraliziranih projektih.</a:t>
            </a:r>
          </a:p>
          <a:p>
            <a:endParaRPr lang="en-US" b="1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718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t="10854" r="921" b="4596"/>
          <a:stretch/>
        </p:blipFill>
        <p:spPr bwMode="auto">
          <a:xfrm>
            <a:off x="471487" y="1752600"/>
            <a:ext cx="9977438" cy="45950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Down Arrow 4"/>
          <p:cNvSpPr/>
          <p:nvPr/>
        </p:nvSpPr>
        <p:spPr>
          <a:xfrm>
            <a:off x="9980067" y="1153370"/>
            <a:ext cx="336339" cy="5475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56127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t="11045" r="1242" b="5357"/>
          <a:stretch/>
        </p:blipFill>
        <p:spPr bwMode="auto">
          <a:xfrm>
            <a:off x="1704975" y="1338262"/>
            <a:ext cx="8782050" cy="4181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798092" y="1683199"/>
            <a:ext cx="336339" cy="5475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val 4"/>
          <p:cNvSpPr/>
          <p:nvPr/>
        </p:nvSpPr>
        <p:spPr>
          <a:xfrm>
            <a:off x="9964511" y="3924299"/>
            <a:ext cx="522514" cy="4327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1420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t="11807" b="17164"/>
          <a:stretch/>
        </p:blipFill>
        <p:spPr bwMode="auto">
          <a:xfrm>
            <a:off x="523875" y="1766887"/>
            <a:ext cx="10142220" cy="4405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49009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46719" y="2089943"/>
            <a:ext cx="7718855" cy="2792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 smtClean="0"/>
              <a:t>                 </a:t>
            </a:r>
            <a:r>
              <a:rPr lang="sl-SI" sz="3600" b="1" dirty="0" err="1"/>
              <a:t>Special</a:t>
            </a:r>
            <a:r>
              <a:rPr lang="sl-SI" sz="3600" b="1" dirty="0"/>
              <a:t> </a:t>
            </a:r>
            <a:r>
              <a:rPr lang="sl-SI" sz="3600" b="1" dirty="0" err="1"/>
              <a:t>Needs</a:t>
            </a:r>
            <a:r>
              <a:rPr lang="sl-SI" sz="3600" b="1" dirty="0"/>
              <a:t> </a:t>
            </a:r>
            <a:r>
              <a:rPr lang="sl-SI" sz="3600" b="1" dirty="0" err="1"/>
              <a:t>Support</a:t>
            </a:r>
            <a:endParaRPr lang="sl-SI" sz="3600" b="1" dirty="0"/>
          </a:p>
          <a:p>
            <a:pPr algn="ctr"/>
            <a:r>
              <a:rPr lang="sl-SI" sz="3500" b="1" dirty="0" smtClean="0"/>
              <a:t>=</a:t>
            </a:r>
            <a:br>
              <a:rPr lang="sl-SI" sz="3500" b="1" dirty="0" smtClean="0"/>
            </a:br>
            <a:r>
              <a:rPr lang="sl-SI" sz="3500" b="1" dirty="0" smtClean="0"/>
              <a:t>Posebne potrebe</a:t>
            </a:r>
            <a:endParaRPr lang="sl-SI" sz="3500" b="1" dirty="0"/>
          </a:p>
        </p:txBody>
      </p:sp>
    </p:spTree>
    <p:extLst>
      <p:ext uri="{BB962C8B-B14F-4D97-AF65-F5344CB8AC3E}">
        <p14:creationId xmlns:p14="http://schemas.microsoft.com/office/powerpoint/2010/main" val="3865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72" y="2280744"/>
            <a:ext cx="10862177" cy="37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6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t="20947" b="27447"/>
          <a:stretch/>
        </p:blipFill>
        <p:spPr bwMode="auto">
          <a:xfrm>
            <a:off x="1152525" y="2138361"/>
            <a:ext cx="10096499" cy="3852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38799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46719" y="2089943"/>
            <a:ext cx="7718855" cy="2792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 smtClean="0"/>
              <a:t>                 	   </a:t>
            </a:r>
            <a:r>
              <a:rPr lang="sl-SI" sz="3600" b="1" dirty="0" err="1" smtClean="0"/>
              <a:t>Exceptional</a:t>
            </a:r>
            <a:r>
              <a:rPr lang="sl-SI" sz="3600" b="1" dirty="0" smtClean="0"/>
              <a:t> </a:t>
            </a:r>
            <a:r>
              <a:rPr lang="sl-SI" sz="3600" b="1" dirty="0" err="1" smtClean="0"/>
              <a:t>costs</a:t>
            </a:r>
            <a:endParaRPr lang="sl-SI" sz="3600" b="1" dirty="0"/>
          </a:p>
          <a:p>
            <a:pPr algn="ctr"/>
            <a:r>
              <a:rPr lang="sl-SI" sz="3500" b="1" dirty="0" smtClean="0"/>
              <a:t>=</a:t>
            </a:r>
            <a:br>
              <a:rPr lang="sl-SI" sz="3500" b="1" dirty="0" smtClean="0"/>
            </a:br>
            <a:r>
              <a:rPr lang="sl-SI" sz="3500" b="1" dirty="0" smtClean="0"/>
              <a:t>Izredni stroški</a:t>
            </a:r>
            <a:endParaRPr lang="sl-SI" sz="3500" b="1" dirty="0"/>
          </a:p>
        </p:txBody>
      </p:sp>
    </p:spTree>
    <p:extLst>
      <p:ext uri="{BB962C8B-B14F-4D97-AF65-F5344CB8AC3E}">
        <p14:creationId xmlns:p14="http://schemas.microsoft.com/office/powerpoint/2010/main" val="6952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599" r="1129" b="2192"/>
          <a:stretch/>
        </p:blipFill>
        <p:spPr>
          <a:xfrm>
            <a:off x="439418" y="1278339"/>
            <a:ext cx="9884025" cy="489005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374710" y="3480180"/>
            <a:ext cx="1460311" cy="7779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Oval 7"/>
          <p:cNvSpPr/>
          <p:nvPr/>
        </p:nvSpPr>
        <p:spPr>
          <a:xfrm>
            <a:off x="4558352" y="3480180"/>
            <a:ext cx="1241947" cy="7779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Oval 9"/>
          <p:cNvSpPr/>
          <p:nvPr/>
        </p:nvSpPr>
        <p:spPr>
          <a:xfrm>
            <a:off x="6086902" y="3480180"/>
            <a:ext cx="1282889" cy="7779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Rounded Rectangle 5"/>
          <p:cNvSpPr/>
          <p:nvPr/>
        </p:nvSpPr>
        <p:spPr>
          <a:xfrm>
            <a:off x="9210261" y="1630017"/>
            <a:ext cx="927652" cy="5963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Right Arrow 2"/>
          <p:cNvSpPr/>
          <p:nvPr/>
        </p:nvSpPr>
        <p:spPr>
          <a:xfrm>
            <a:off x="8733034" y="2465798"/>
            <a:ext cx="1119883" cy="12329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4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659" t="15168" r="3796" b="37491"/>
          <a:stretch/>
        </p:blipFill>
        <p:spPr>
          <a:xfrm>
            <a:off x="513707" y="996593"/>
            <a:ext cx="11188558" cy="48699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13708" y="2907587"/>
            <a:ext cx="3503488" cy="4417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616449" y="3616503"/>
            <a:ext cx="1140432" cy="4520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19889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46719" y="2089943"/>
            <a:ext cx="7718855" cy="2792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 smtClean="0"/>
              <a:t>            </a:t>
            </a:r>
            <a:r>
              <a:rPr lang="sl-SI" sz="3600" b="1" dirty="0" err="1" smtClean="0"/>
              <a:t>Exceptional</a:t>
            </a:r>
            <a:r>
              <a:rPr lang="sl-SI" sz="3600" b="1" dirty="0" smtClean="0"/>
              <a:t> </a:t>
            </a:r>
            <a:r>
              <a:rPr lang="sl-SI" sz="3600" b="1" dirty="0" err="1" smtClean="0"/>
              <a:t>costs</a:t>
            </a:r>
            <a:r>
              <a:rPr lang="sl-SI" sz="3600" b="1" dirty="0" smtClean="0"/>
              <a:t> </a:t>
            </a:r>
            <a:r>
              <a:rPr lang="sl-SI" sz="3600" b="1" dirty="0" err="1" smtClean="0"/>
              <a:t>guarantee</a:t>
            </a:r>
            <a:endParaRPr lang="sl-SI" sz="3600" b="1" dirty="0"/>
          </a:p>
          <a:p>
            <a:pPr algn="ctr"/>
            <a:r>
              <a:rPr lang="sl-SI" sz="3500" b="1" dirty="0" smtClean="0"/>
              <a:t>=</a:t>
            </a:r>
            <a:br>
              <a:rPr lang="sl-SI" sz="3500" b="1" dirty="0" smtClean="0"/>
            </a:br>
            <a:r>
              <a:rPr lang="sl-SI" sz="3500" b="1" dirty="0" smtClean="0"/>
              <a:t>Izredni stroški za bančno garancijo</a:t>
            </a:r>
          </a:p>
          <a:p>
            <a:pPr algn="ctr"/>
            <a:endParaRPr lang="sl-SI" sz="3500" b="1" dirty="0" smtClean="0"/>
          </a:p>
          <a:p>
            <a:pPr algn="ctr"/>
            <a:r>
              <a:rPr lang="sl-SI" sz="3500" b="1" dirty="0" smtClean="0"/>
              <a:t>NE POROČATE!</a:t>
            </a:r>
            <a:endParaRPr lang="sl-SI" sz="3500" b="1" dirty="0"/>
          </a:p>
        </p:txBody>
      </p:sp>
    </p:spTree>
    <p:extLst>
      <p:ext uri="{BB962C8B-B14F-4D97-AF65-F5344CB8AC3E}">
        <p14:creationId xmlns:p14="http://schemas.microsoft.com/office/powerpoint/2010/main" val="23839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Kako pridobimo dostop do MT+:</a:t>
            </a:r>
            <a:endParaRPr lang="sl-S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906" y="2579902"/>
            <a:ext cx="9912178" cy="2046159"/>
          </a:xfrm>
        </p:spPr>
        <p:txBody>
          <a:bodyPr/>
          <a:lstStyle/>
          <a:p>
            <a:r>
              <a:rPr lang="sl-SI" dirty="0"/>
              <a:t>Prejem e-pošte</a:t>
            </a:r>
          </a:p>
          <a:p>
            <a:r>
              <a:rPr lang="sl-SI" dirty="0"/>
              <a:t>ECAS registracija</a:t>
            </a:r>
          </a:p>
          <a:p>
            <a:r>
              <a:rPr lang="sl-SI" dirty="0" smtClean="0"/>
              <a:t>Prijava </a:t>
            </a:r>
            <a:r>
              <a:rPr lang="sl-SI" dirty="0"/>
              <a:t>v orodje MT</a:t>
            </a:r>
            <a:r>
              <a:rPr lang="sl-SI" dirty="0" smtClean="0"/>
              <a:t>+</a:t>
            </a:r>
          </a:p>
          <a:p>
            <a:r>
              <a:rPr lang="sl-SI" dirty="0"/>
              <a:t>Izgubljeno geslo?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347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" t="12883" r="-1387" b="3082"/>
          <a:stretch/>
        </p:blipFill>
        <p:spPr>
          <a:xfrm>
            <a:off x="503583" y="1126435"/>
            <a:ext cx="10654747" cy="499606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30087" y="1762539"/>
            <a:ext cx="1179443" cy="463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57412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46719" y="2089943"/>
            <a:ext cx="7718855" cy="2792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 smtClean="0"/>
              <a:t>                              </a:t>
            </a:r>
            <a:r>
              <a:rPr lang="sl-SI" sz="3600" b="1" dirty="0" err="1" smtClean="0"/>
              <a:t>Budget</a:t>
            </a:r>
            <a:endParaRPr lang="sl-SI" sz="3600" b="1" dirty="0"/>
          </a:p>
          <a:p>
            <a:pPr algn="ctr"/>
            <a:r>
              <a:rPr lang="sl-SI" sz="3500" b="1" dirty="0" smtClean="0"/>
              <a:t>=</a:t>
            </a:r>
            <a:br>
              <a:rPr lang="sl-SI" sz="3500" b="1" dirty="0" smtClean="0"/>
            </a:br>
            <a:r>
              <a:rPr lang="sl-SI" sz="3500" b="1" dirty="0" smtClean="0"/>
              <a:t>Proračun</a:t>
            </a:r>
            <a:endParaRPr lang="sl-SI" sz="3500" b="1" dirty="0"/>
          </a:p>
        </p:txBody>
      </p:sp>
    </p:spTree>
    <p:extLst>
      <p:ext uri="{BB962C8B-B14F-4D97-AF65-F5344CB8AC3E}">
        <p14:creationId xmlns:p14="http://schemas.microsoft.com/office/powerpoint/2010/main" val="7704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7" t="24654" r="1739" b="2303"/>
          <a:stretch/>
        </p:blipFill>
        <p:spPr>
          <a:xfrm>
            <a:off x="145774" y="795130"/>
            <a:ext cx="11847443" cy="575144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46922" y="768626"/>
            <a:ext cx="1020417" cy="5035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94351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90" t="10871" r="1997" b="2431"/>
          <a:stretch/>
        </p:blipFill>
        <p:spPr>
          <a:xfrm>
            <a:off x="304800" y="795130"/>
            <a:ext cx="11887200" cy="596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726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43" t="51062" r="971" b="5523"/>
          <a:stretch/>
        </p:blipFill>
        <p:spPr>
          <a:xfrm>
            <a:off x="318052" y="1722783"/>
            <a:ext cx="11635409" cy="446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34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Pomoč:</a:t>
            </a:r>
            <a:endParaRPr lang="sl-S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9500"/>
          </a:xfrm>
        </p:spPr>
        <p:txBody>
          <a:bodyPr/>
          <a:lstStyle/>
          <a:p>
            <a:r>
              <a:rPr lang="sl-SI" dirty="0" smtClean="0"/>
              <a:t>Elektronska </a:t>
            </a:r>
            <a:r>
              <a:rPr lang="sl-SI" dirty="0"/>
              <a:t>pošta: </a:t>
            </a:r>
            <a:r>
              <a:rPr lang="sl-SI" dirty="0">
                <a:hlinkClick r:id="rId3"/>
              </a:rPr>
              <a:t>mt@cmepius.si </a:t>
            </a:r>
            <a:endParaRPr lang="sl-SI" dirty="0"/>
          </a:p>
          <a:p>
            <a:r>
              <a:rPr lang="sl-SI" dirty="0"/>
              <a:t>V elektronskem sporočilu navedite</a:t>
            </a:r>
            <a:r>
              <a:rPr lang="sl-SI" dirty="0" smtClean="0"/>
              <a:t>:</a:t>
            </a:r>
          </a:p>
          <a:p>
            <a:pPr marL="0" indent="0">
              <a:buNone/>
            </a:pPr>
            <a:r>
              <a:rPr lang="sl-SI" dirty="0" smtClean="0"/>
              <a:t>	Številko zadeve</a:t>
            </a:r>
          </a:p>
          <a:p>
            <a:pPr marL="0" indent="0">
              <a:buNone/>
            </a:pPr>
            <a:r>
              <a:rPr lang="sl-SI" dirty="0" smtClean="0"/>
              <a:t>	Opis težave</a:t>
            </a:r>
          </a:p>
          <a:p>
            <a:pPr marL="0" indent="0">
              <a:buNone/>
            </a:pPr>
            <a:r>
              <a:rPr lang="sl-SI" dirty="0" smtClean="0"/>
              <a:t>	Sliko zaslona (ptr Scr) </a:t>
            </a:r>
          </a:p>
          <a:p>
            <a:r>
              <a:rPr lang="sl-SI" dirty="0" smtClean="0"/>
              <a:t>Spletna stran z gradivom: </a:t>
            </a:r>
            <a:r>
              <a:rPr lang="sl-SI" dirty="0" smtClean="0">
                <a:hlinkClick r:id="rId4"/>
              </a:rPr>
              <a:t>http://www.erasmusplus.si/razpisi/e-orodja</a:t>
            </a:r>
            <a:endParaRPr lang="sl-SI" dirty="0" smtClean="0"/>
          </a:p>
          <a:p>
            <a:r>
              <a:rPr lang="sl-SI" dirty="0" smtClean="0"/>
              <a:t>Priročnik „Mobility Tool – Guide for Beneficiaries</a:t>
            </a:r>
            <a:r>
              <a:rPr lang="sl-SI" dirty="0"/>
              <a:t>“ : </a:t>
            </a:r>
            <a:r>
              <a:rPr lang="sl-SI" dirty="0">
                <a:hlinkClick r:id="rId5"/>
              </a:rPr>
              <a:t>https://</a:t>
            </a:r>
            <a:r>
              <a:rPr lang="sl-SI" dirty="0" smtClean="0">
                <a:hlinkClick r:id="rId5"/>
              </a:rPr>
              <a:t>webgate.acceptance.ec.europa.eu/eac/mobility/index.cfm?fuseaction=translationep.downloadUserGuide</a:t>
            </a:r>
            <a:endParaRPr lang="sl-SI" dirty="0" smtClean="0"/>
          </a:p>
          <a:p>
            <a:endParaRPr lang="sl-SI" dirty="0" smtClean="0"/>
          </a:p>
          <a:p>
            <a:pPr lvl="1"/>
            <a:endParaRPr lang="sl-SI" dirty="0"/>
          </a:p>
          <a:p>
            <a:endParaRPr lang="sl-SI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919662" y="4123530"/>
            <a:ext cx="11763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100" y="2756892"/>
            <a:ext cx="2254299" cy="16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Posnetek</a:t>
            </a:r>
            <a:r>
              <a:rPr lang="sl-SI" dirty="0" smtClean="0"/>
              <a:t> </a:t>
            </a:r>
            <a:r>
              <a:rPr lang="sl-SI" b="1" dirty="0" smtClean="0"/>
              <a:t>Webinarja</a:t>
            </a:r>
            <a:r>
              <a:rPr lang="sl-SI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Posnetek webinarja:</a:t>
            </a:r>
            <a:r>
              <a:rPr lang="sl-SI" dirty="0"/>
              <a:t> </a:t>
            </a:r>
            <a:r>
              <a:rPr lang="sl-SI" dirty="0">
                <a:hlinkClick r:id="rId3"/>
              </a:rPr>
              <a:t>http://www.erasmusplus.si/razpisi/e-orodja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820103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>W</a:t>
            </a:r>
            <a:r>
              <a:rPr lang="sl-SI" dirty="0" smtClean="0"/>
              <a:t>ebinar oddaja končnega poročila v MT+, je predviden v mesecu maju.</a:t>
            </a:r>
            <a:br>
              <a:rPr lang="sl-SI" dirty="0" smtClean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430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738" y="3024980"/>
            <a:ext cx="10515600" cy="1325563"/>
          </a:xfrm>
        </p:spPr>
        <p:txBody>
          <a:bodyPr/>
          <a:lstStyle/>
          <a:p>
            <a:r>
              <a:rPr lang="sl-SI" dirty="0" smtClean="0"/>
              <a:t>Zahvaljujemo se za pozornost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470670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Vprašanja&amp;Odgovori</a:t>
            </a:r>
            <a:endParaRPr lang="sl-S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456" y="2089943"/>
            <a:ext cx="5551488" cy="43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6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Prejem </a:t>
            </a:r>
            <a:r>
              <a:rPr lang="sl-SI" b="1" dirty="0" smtClean="0"/>
              <a:t>e-pošte: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7450" y="1844675"/>
            <a:ext cx="10276150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3500" y="2755900"/>
            <a:ext cx="279400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Rectangle 5"/>
          <p:cNvSpPr/>
          <p:nvPr/>
        </p:nvSpPr>
        <p:spPr>
          <a:xfrm>
            <a:off x="3625850" y="3251200"/>
            <a:ext cx="617538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1164431" y="2417762"/>
            <a:ext cx="617538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1978818" y="3741737"/>
            <a:ext cx="1228726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020262" y="4020344"/>
            <a:ext cx="1293649" cy="9863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13912" y="3692550"/>
            <a:ext cx="2777740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600" dirty="0" smtClean="0"/>
              <a:t>Sledite povezavi do orodja MT+</a:t>
            </a:r>
          </a:p>
        </p:txBody>
      </p:sp>
    </p:spTree>
    <p:extLst>
      <p:ext uri="{BB962C8B-B14F-4D97-AF65-F5344CB8AC3E}">
        <p14:creationId xmlns:p14="http://schemas.microsoft.com/office/powerpoint/2010/main" val="36688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738" y="2885280"/>
            <a:ext cx="10515600" cy="1325563"/>
          </a:xfrm>
        </p:spPr>
        <p:txBody>
          <a:bodyPr/>
          <a:lstStyle/>
          <a:p>
            <a:r>
              <a:rPr lang="sl-SI" dirty="0" smtClean="0"/>
              <a:t>Nasvidenje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3808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537576"/>
            <a:ext cx="10515600" cy="1325563"/>
          </a:xfrm>
        </p:spPr>
        <p:txBody>
          <a:bodyPr/>
          <a:lstStyle/>
          <a:p>
            <a:r>
              <a:rPr lang="sl-SI" b="1" dirty="0" smtClean="0"/>
              <a:t>ECAS registracija: </a:t>
            </a:r>
            <a:endParaRPr lang="sl-SI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7006" y="1516380"/>
            <a:ext cx="9499927" cy="467582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9563100" y="1661026"/>
            <a:ext cx="21572" cy="13208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470372" y="2981911"/>
            <a:ext cx="1586248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600" dirty="0" smtClean="0"/>
              <a:t>Spremenite jezik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271260" y="5234940"/>
            <a:ext cx="929641" cy="320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00900" y="5338346"/>
            <a:ext cx="2362200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600" dirty="0" smtClean="0"/>
              <a:t>Registracija ECAS računa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0" y="907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530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8" y="1602898"/>
            <a:ext cx="6558640" cy="5255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16730"/>
            <a:ext cx="10515600" cy="1325563"/>
          </a:xfrm>
        </p:spPr>
        <p:txBody>
          <a:bodyPr/>
          <a:lstStyle/>
          <a:p>
            <a:r>
              <a:rPr lang="sl-SI" b="1" dirty="0" smtClean="0"/>
              <a:t>ECAS registracija: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sz="1600" u="sng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 smtClean="0"/>
          </a:p>
        </p:txBody>
      </p:sp>
      <p:sp>
        <p:nvSpPr>
          <p:cNvPr id="13" name="Oval 12"/>
          <p:cNvSpPr/>
          <p:nvPr/>
        </p:nvSpPr>
        <p:spPr>
          <a:xfrm>
            <a:off x="1123949" y="3573780"/>
            <a:ext cx="5511801" cy="29443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272756" y="5231887"/>
            <a:ext cx="1229769" cy="5402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02525" y="4404459"/>
            <a:ext cx="3815868" cy="8274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600" dirty="0" smtClean="0"/>
              <a:t>Vpišite podatke in uporabite email naslov, naveden kot „kontaktna oseba“ v e-prijavnem obrazcu.</a:t>
            </a:r>
          </a:p>
        </p:txBody>
      </p:sp>
    </p:spTree>
    <p:extLst>
      <p:ext uri="{BB962C8B-B14F-4D97-AF65-F5344CB8AC3E}">
        <p14:creationId xmlns:p14="http://schemas.microsoft.com/office/powerpoint/2010/main" val="38389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8" y="2057400"/>
            <a:ext cx="91535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Ponastavitev ECAS gesla:</a:t>
            </a:r>
            <a:endParaRPr lang="sl-SI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505200" y="4157185"/>
            <a:ext cx="4450080" cy="20878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958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11831</TotalTime>
  <Words>479</Words>
  <Application>Microsoft Office PowerPoint</Application>
  <PresentationFormat>Widescreen</PresentationFormat>
  <Paragraphs>168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Office Theme</vt:lpstr>
      <vt:lpstr>PowerPoint Presentation</vt:lpstr>
      <vt:lpstr>Uporaba orodja MT+ (KA2)</vt:lpstr>
      <vt:lpstr>Okrajšave:</vt:lpstr>
      <vt:lpstr>Kaj je Mobility Tool+: </vt:lpstr>
      <vt:lpstr>Kako pridobimo dostop do MT+:</vt:lpstr>
      <vt:lpstr>Prejem e-pošte: </vt:lpstr>
      <vt:lpstr>ECAS registracija: </vt:lpstr>
      <vt:lpstr>ECAS registracija:</vt:lpstr>
      <vt:lpstr>Ponastavitev ECAS gesla:</vt:lpstr>
      <vt:lpstr>Prijava v orodje MT+</vt:lpstr>
      <vt:lpstr> Prijava v orodje MT+</vt:lpstr>
      <vt:lpstr>Vstopna stran MT+:</vt:lpstr>
      <vt:lpstr>Podrobnosti projekta</vt:lpstr>
      <vt:lpstr>Zavihek „Organisations“</vt:lpstr>
      <vt:lpstr>Zavihek „Contacts“</vt:lpstr>
      <vt:lpstr>Dodajanje kontaktov:</vt:lpstr>
      <vt:lpstr>Project Management and Implementation = Upravljanje in izvajanje projekta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Pomoč:</vt:lpstr>
      <vt:lpstr>Posnetek Webinarja:</vt:lpstr>
      <vt:lpstr>         Webinar oddaja končnega poročila v MT+, je predviden v mesecu maju. </vt:lpstr>
      <vt:lpstr>Zahvaljujemo se za pozornost</vt:lpstr>
      <vt:lpstr>Vprašanja&amp;Odgovori</vt:lpstr>
      <vt:lpstr>Nasvidenje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Jernej Svete</dc:creator>
  <cp:lastModifiedBy>Jernej Svete</cp:lastModifiedBy>
  <cp:revision>140</cp:revision>
  <cp:lastPrinted>2016-03-10T10:03:59Z</cp:lastPrinted>
  <dcterms:created xsi:type="dcterms:W3CDTF">2016-02-19T13:44:19Z</dcterms:created>
  <dcterms:modified xsi:type="dcterms:W3CDTF">2016-03-21T06:58:19Z</dcterms:modified>
</cp:coreProperties>
</file>